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84" r:id="rId2"/>
    <p:sldId id="282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6" r:id="rId20"/>
    <p:sldId id="277" r:id="rId21"/>
    <p:sldId id="278" r:id="rId22"/>
    <p:sldId id="283" r:id="rId23"/>
    <p:sldId id="280" r:id="rId24"/>
    <p:sldId id="279" r:id="rId25"/>
    <p:sldId id="281" r:id="rId2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1291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B3EAFB-F643-49AD-A1C5-08B2F4B57439}" type="datetimeFigureOut">
              <a:rPr lang="zh-CN" altLang="en-US" smtClean="0"/>
              <a:t>2012/7/29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41CE73-105B-4901-AB52-F3EC11A2E71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36488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A292B4-6ACB-495C-B726-880949F9A59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36583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A292B4-6ACB-495C-B726-880949F9A59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36583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A292B4-6ACB-495C-B726-880949F9A59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36583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A292B4-6ACB-495C-B726-880949F9A59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36583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A292B4-6ACB-495C-B726-880949F9A59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36583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A292B4-6ACB-495C-B726-880949F9A59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36583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E2DCE-6F59-43D7-8FD4-A9C6E4667EF9}" type="datetimeFigureOut">
              <a:rPr lang="zh-CN" altLang="en-US" smtClean="0"/>
              <a:t>2012/7/29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47E68-BA72-4642-B487-B847D8594D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86276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E2DCE-6F59-43D7-8FD4-A9C6E4667EF9}" type="datetimeFigureOut">
              <a:rPr lang="zh-CN" altLang="en-US" smtClean="0"/>
              <a:t>2012/7/29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47E68-BA72-4642-B487-B847D8594D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87191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E2DCE-6F59-43D7-8FD4-A9C6E4667EF9}" type="datetimeFigureOut">
              <a:rPr lang="zh-CN" altLang="en-US" smtClean="0"/>
              <a:t>2012/7/29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47E68-BA72-4642-B487-B847D8594D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86158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E2DCE-6F59-43D7-8FD4-A9C6E4667EF9}" type="datetimeFigureOut">
              <a:rPr lang="zh-CN" altLang="en-US" smtClean="0"/>
              <a:t>2012/7/29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47E68-BA72-4642-B487-B847D8594D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60039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E2DCE-6F59-43D7-8FD4-A9C6E4667EF9}" type="datetimeFigureOut">
              <a:rPr lang="zh-CN" altLang="en-US" smtClean="0"/>
              <a:t>2012/7/29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47E68-BA72-4642-B487-B847D8594D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99315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E2DCE-6F59-43D7-8FD4-A9C6E4667EF9}" type="datetimeFigureOut">
              <a:rPr lang="zh-CN" altLang="en-US" smtClean="0"/>
              <a:t>2012/7/29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47E68-BA72-4642-B487-B847D8594D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22737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E2DCE-6F59-43D7-8FD4-A9C6E4667EF9}" type="datetimeFigureOut">
              <a:rPr lang="zh-CN" altLang="en-US" smtClean="0"/>
              <a:t>2012/7/29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47E68-BA72-4642-B487-B847D8594D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11436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E2DCE-6F59-43D7-8FD4-A9C6E4667EF9}" type="datetimeFigureOut">
              <a:rPr lang="zh-CN" altLang="en-US" smtClean="0"/>
              <a:t>2012/7/29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47E68-BA72-4642-B487-B847D8594D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16471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E2DCE-6F59-43D7-8FD4-A9C6E4667EF9}" type="datetimeFigureOut">
              <a:rPr lang="zh-CN" altLang="en-US" smtClean="0"/>
              <a:t>2012/7/29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47E68-BA72-4642-B487-B847D8594D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60243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E2DCE-6F59-43D7-8FD4-A9C6E4667EF9}" type="datetimeFigureOut">
              <a:rPr lang="zh-CN" altLang="en-US" smtClean="0"/>
              <a:t>2012/7/29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47E68-BA72-4642-B487-B847D8594D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17457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E2DCE-6F59-43D7-8FD4-A9C6E4667EF9}" type="datetimeFigureOut">
              <a:rPr lang="zh-CN" altLang="en-US" smtClean="0"/>
              <a:t>2012/7/29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47E68-BA72-4642-B487-B847D8594D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18766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7E2DCE-6F59-43D7-8FD4-A9C6E4667EF9}" type="datetimeFigureOut">
              <a:rPr lang="zh-CN" altLang="en-US" smtClean="0"/>
              <a:t>2012/7/29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7E68-BA72-4642-B487-B847D8594D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7774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13" Type="http://schemas.openxmlformats.org/officeDocument/2006/relationships/image" Target="../media/image14.wmf"/><Relationship Id="rId3" Type="http://schemas.openxmlformats.org/officeDocument/2006/relationships/image" Target="../media/image4.png"/><Relationship Id="rId7" Type="http://schemas.openxmlformats.org/officeDocument/2006/relationships/image" Target="../media/image8.wmf"/><Relationship Id="rId12" Type="http://schemas.openxmlformats.org/officeDocument/2006/relationships/image" Target="../media/image13.wmf"/><Relationship Id="rId17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7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wmf"/><Relationship Id="rId11" Type="http://schemas.openxmlformats.org/officeDocument/2006/relationships/image" Target="../media/image12.wmf"/><Relationship Id="rId5" Type="http://schemas.openxmlformats.org/officeDocument/2006/relationships/image" Target="../media/image6.wmf"/><Relationship Id="rId15" Type="http://schemas.openxmlformats.org/officeDocument/2006/relationships/image" Target="../media/image16.wmf"/><Relationship Id="rId10" Type="http://schemas.openxmlformats.org/officeDocument/2006/relationships/image" Target="../media/image11.wmf"/><Relationship Id="rId4" Type="http://schemas.openxmlformats.org/officeDocument/2006/relationships/image" Target="../media/image5.wmf"/><Relationship Id="rId9" Type="http://schemas.openxmlformats.org/officeDocument/2006/relationships/image" Target="../media/image10.wmf"/><Relationship Id="rId14" Type="http://schemas.openxmlformats.org/officeDocument/2006/relationships/image" Target="../media/image15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13" Type="http://schemas.openxmlformats.org/officeDocument/2006/relationships/image" Target="../media/image9.wmf"/><Relationship Id="rId18" Type="http://schemas.openxmlformats.org/officeDocument/2006/relationships/image" Target="../media/image14.wmf"/><Relationship Id="rId3" Type="http://schemas.openxmlformats.org/officeDocument/2006/relationships/image" Target="../media/image19.png"/><Relationship Id="rId21" Type="http://schemas.openxmlformats.org/officeDocument/2006/relationships/image" Target="../media/image17.wmf"/><Relationship Id="rId7" Type="http://schemas.openxmlformats.org/officeDocument/2006/relationships/slide" Target="slide13.xml"/><Relationship Id="rId12" Type="http://schemas.openxmlformats.org/officeDocument/2006/relationships/image" Target="../media/image8.wmf"/><Relationship Id="rId17" Type="http://schemas.openxmlformats.org/officeDocument/2006/relationships/image" Target="../media/image13.wmf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2.wmf"/><Relationship Id="rId20" Type="http://schemas.openxmlformats.org/officeDocument/2006/relationships/image" Target="../media/image16.wmf"/><Relationship Id="rId1" Type="http://schemas.openxmlformats.org/officeDocument/2006/relationships/slideLayout" Target="../slideLayouts/slideLayout7.xml"/><Relationship Id="rId6" Type="http://schemas.openxmlformats.org/officeDocument/2006/relationships/slide" Target="slide12.xml"/><Relationship Id="rId11" Type="http://schemas.openxmlformats.org/officeDocument/2006/relationships/image" Target="../media/image7.wmf"/><Relationship Id="rId5" Type="http://schemas.openxmlformats.org/officeDocument/2006/relationships/slide" Target="slide10.xml"/><Relationship Id="rId15" Type="http://schemas.openxmlformats.org/officeDocument/2006/relationships/image" Target="../media/image11.wmf"/><Relationship Id="rId10" Type="http://schemas.openxmlformats.org/officeDocument/2006/relationships/image" Target="../media/image6.wmf"/><Relationship Id="rId19" Type="http://schemas.openxmlformats.org/officeDocument/2006/relationships/image" Target="../media/image15.wmf"/><Relationship Id="rId4" Type="http://schemas.microsoft.com/office/2007/relationships/hdphoto" Target="../media/hdphoto1.wdp"/><Relationship Id="rId9" Type="http://schemas.openxmlformats.org/officeDocument/2006/relationships/image" Target="../media/image5.wmf"/><Relationship Id="rId14" Type="http://schemas.openxmlformats.org/officeDocument/2006/relationships/image" Target="../media/image10.wmf"/><Relationship Id="rId22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13" Type="http://schemas.openxmlformats.org/officeDocument/2006/relationships/image" Target="../media/image11.wmf"/><Relationship Id="rId18" Type="http://schemas.openxmlformats.org/officeDocument/2006/relationships/image" Target="../media/image16.wmf"/><Relationship Id="rId3" Type="http://schemas.openxmlformats.org/officeDocument/2006/relationships/image" Target="../media/image19.png"/><Relationship Id="rId7" Type="http://schemas.openxmlformats.org/officeDocument/2006/relationships/image" Target="../media/image5.wmf"/><Relationship Id="rId12" Type="http://schemas.openxmlformats.org/officeDocument/2006/relationships/image" Target="../media/image10.wmf"/><Relationship Id="rId17" Type="http://schemas.openxmlformats.org/officeDocument/2006/relationships/image" Target="../media/image15.wm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4.wmf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slide" Target="slide16.xml"/><Relationship Id="rId11" Type="http://schemas.openxmlformats.org/officeDocument/2006/relationships/image" Target="../media/image9.wmf"/><Relationship Id="rId5" Type="http://schemas.openxmlformats.org/officeDocument/2006/relationships/slide" Target="slide15.xml"/><Relationship Id="rId15" Type="http://schemas.openxmlformats.org/officeDocument/2006/relationships/image" Target="../media/image13.wmf"/><Relationship Id="rId10" Type="http://schemas.openxmlformats.org/officeDocument/2006/relationships/image" Target="../media/image8.wmf"/><Relationship Id="rId19" Type="http://schemas.openxmlformats.org/officeDocument/2006/relationships/image" Target="../media/image17.wmf"/><Relationship Id="rId4" Type="http://schemas.microsoft.com/office/2007/relationships/hdphoto" Target="../media/hdphoto1.wdp"/><Relationship Id="rId9" Type="http://schemas.openxmlformats.org/officeDocument/2006/relationships/image" Target="../media/image7.wmf"/><Relationship Id="rId14" Type="http://schemas.openxmlformats.org/officeDocument/2006/relationships/image" Target="../media/image12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21.xml"/><Relationship Id="rId13" Type="http://schemas.openxmlformats.org/officeDocument/2006/relationships/image" Target="../media/image8.wmf"/><Relationship Id="rId18" Type="http://schemas.openxmlformats.org/officeDocument/2006/relationships/image" Target="../media/image13.wmf"/><Relationship Id="rId3" Type="http://schemas.openxmlformats.org/officeDocument/2006/relationships/image" Target="../media/image19.png"/><Relationship Id="rId21" Type="http://schemas.openxmlformats.org/officeDocument/2006/relationships/image" Target="../media/image16.wmf"/><Relationship Id="rId7" Type="http://schemas.openxmlformats.org/officeDocument/2006/relationships/slide" Target="slide20.xml"/><Relationship Id="rId12" Type="http://schemas.openxmlformats.org/officeDocument/2006/relationships/image" Target="../media/image7.wmf"/><Relationship Id="rId17" Type="http://schemas.openxmlformats.org/officeDocument/2006/relationships/image" Target="../media/image12.wmf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11.wmf"/><Relationship Id="rId20" Type="http://schemas.openxmlformats.org/officeDocument/2006/relationships/image" Target="../media/image15.wmf"/><Relationship Id="rId1" Type="http://schemas.openxmlformats.org/officeDocument/2006/relationships/slideLayout" Target="../slideLayouts/slideLayout7.xml"/><Relationship Id="rId6" Type="http://schemas.openxmlformats.org/officeDocument/2006/relationships/slide" Target="slide19.xml"/><Relationship Id="rId11" Type="http://schemas.openxmlformats.org/officeDocument/2006/relationships/image" Target="../media/image6.wmf"/><Relationship Id="rId5" Type="http://schemas.openxmlformats.org/officeDocument/2006/relationships/slide" Target="slide17.xml"/><Relationship Id="rId15" Type="http://schemas.openxmlformats.org/officeDocument/2006/relationships/image" Target="../media/image10.wmf"/><Relationship Id="rId23" Type="http://schemas.openxmlformats.org/officeDocument/2006/relationships/image" Target="../media/image18.png"/><Relationship Id="rId10" Type="http://schemas.openxmlformats.org/officeDocument/2006/relationships/image" Target="../media/image5.wmf"/><Relationship Id="rId19" Type="http://schemas.openxmlformats.org/officeDocument/2006/relationships/image" Target="../media/image14.wmf"/><Relationship Id="rId4" Type="http://schemas.microsoft.com/office/2007/relationships/hdphoto" Target="../media/hdphoto1.wdp"/><Relationship Id="rId9" Type="http://schemas.openxmlformats.org/officeDocument/2006/relationships/slide" Target="slide22.xml"/><Relationship Id="rId14" Type="http://schemas.openxmlformats.org/officeDocument/2006/relationships/image" Target="../media/image9.wmf"/><Relationship Id="rId22" Type="http://schemas.openxmlformats.org/officeDocument/2006/relationships/image" Target="../media/image17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13" Type="http://schemas.openxmlformats.org/officeDocument/2006/relationships/image" Target="../media/image11.wmf"/><Relationship Id="rId18" Type="http://schemas.openxmlformats.org/officeDocument/2006/relationships/image" Target="../media/image16.wmf"/><Relationship Id="rId3" Type="http://schemas.openxmlformats.org/officeDocument/2006/relationships/image" Target="../media/image19.png"/><Relationship Id="rId7" Type="http://schemas.openxmlformats.org/officeDocument/2006/relationships/image" Target="../media/image5.wmf"/><Relationship Id="rId12" Type="http://schemas.openxmlformats.org/officeDocument/2006/relationships/image" Target="../media/image10.wmf"/><Relationship Id="rId17" Type="http://schemas.openxmlformats.org/officeDocument/2006/relationships/image" Target="../media/image15.wmf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14.wmf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slide" Target="slide24.xml"/><Relationship Id="rId11" Type="http://schemas.openxmlformats.org/officeDocument/2006/relationships/image" Target="../media/image9.wmf"/><Relationship Id="rId5" Type="http://schemas.openxmlformats.org/officeDocument/2006/relationships/slide" Target="slide23.xml"/><Relationship Id="rId15" Type="http://schemas.openxmlformats.org/officeDocument/2006/relationships/image" Target="../media/image13.wmf"/><Relationship Id="rId10" Type="http://schemas.openxmlformats.org/officeDocument/2006/relationships/image" Target="../media/image8.wmf"/><Relationship Id="rId19" Type="http://schemas.openxmlformats.org/officeDocument/2006/relationships/image" Target="../media/image17.wmf"/><Relationship Id="rId4" Type="http://schemas.microsoft.com/office/2007/relationships/hdphoto" Target="../media/hdphoto1.wdp"/><Relationship Id="rId9" Type="http://schemas.openxmlformats.org/officeDocument/2006/relationships/image" Target="../media/image7.wmf"/><Relationship Id="rId14" Type="http://schemas.openxmlformats.org/officeDocument/2006/relationships/image" Target="../media/image12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13" Type="http://schemas.openxmlformats.org/officeDocument/2006/relationships/image" Target="../media/image12.wmf"/><Relationship Id="rId18" Type="http://schemas.openxmlformats.org/officeDocument/2006/relationships/image" Target="../media/image17.wmf"/><Relationship Id="rId3" Type="http://schemas.openxmlformats.org/officeDocument/2006/relationships/image" Target="../media/image19.png"/><Relationship Id="rId7" Type="http://schemas.openxmlformats.org/officeDocument/2006/relationships/image" Target="../media/image6.wmf"/><Relationship Id="rId12" Type="http://schemas.openxmlformats.org/officeDocument/2006/relationships/image" Target="../media/image11.wmf"/><Relationship Id="rId17" Type="http://schemas.openxmlformats.org/officeDocument/2006/relationships/image" Target="../media/image16.wmf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15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wmf"/><Relationship Id="rId11" Type="http://schemas.openxmlformats.org/officeDocument/2006/relationships/image" Target="../media/image10.wmf"/><Relationship Id="rId5" Type="http://schemas.openxmlformats.org/officeDocument/2006/relationships/slide" Target="slide25.xml"/><Relationship Id="rId15" Type="http://schemas.openxmlformats.org/officeDocument/2006/relationships/image" Target="../media/image14.wmf"/><Relationship Id="rId10" Type="http://schemas.openxmlformats.org/officeDocument/2006/relationships/image" Target="../media/image9.wmf"/><Relationship Id="rId19" Type="http://schemas.openxmlformats.org/officeDocument/2006/relationships/image" Target="../media/image18.png"/><Relationship Id="rId4" Type="http://schemas.microsoft.com/office/2007/relationships/hdphoto" Target="../media/hdphoto1.wdp"/><Relationship Id="rId9" Type="http://schemas.openxmlformats.org/officeDocument/2006/relationships/image" Target="../media/image8.wmf"/><Relationship Id="rId14" Type="http://schemas.openxmlformats.org/officeDocument/2006/relationships/image" Target="../media/image13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1.xml"/><Relationship Id="rId5" Type="http://schemas.openxmlformats.org/officeDocument/2006/relationships/slide" Target="slide11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slide" Target="slide4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1.xml"/><Relationship Id="rId5" Type="http://schemas.openxmlformats.org/officeDocument/2006/relationships/slide" Target="slide4.xml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1.xml"/><Relationship Id="rId5" Type="http://schemas.openxmlformats.org/officeDocument/2006/relationships/slide" Target="slide4.xml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slide" Target="slide5.xml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slide" Target="slide5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slide" Target="slide18.xml"/><Relationship Id="rId4" Type="http://schemas.openxmlformats.org/officeDocument/2006/relationships/image" Target="../media/image28.jpe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slide" Target="slide6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slide" Target="slide6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slide" Target="slide6.xml"/><Relationship Id="rId4" Type="http://schemas.openxmlformats.org/officeDocument/2006/relationships/image" Target="../media/image32.jpeg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slide" Target="slide6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slide" Target="slide6.xml"/><Relationship Id="rId4" Type="http://schemas.openxmlformats.org/officeDocument/2006/relationships/image" Target="../media/image35.jpeg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slide" Target="slide7.xml"/><Relationship Id="rId4" Type="http://schemas.openxmlformats.org/officeDocument/2006/relationships/image" Target="../media/image38.jpeg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slide" Target="slide8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26988"/>
            <a:ext cx="9161463" cy="6884988"/>
          </a:xfrm>
          <a:prstGeom prst="rect">
            <a:avLst/>
          </a:prstGeom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528" y="1600200"/>
            <a:ext cx="8507288" cy="413305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zh-CN" altLang="en-US" sz="6000" dirty="0" smtClean="0">
                <a:solidFill>
                  <a:schemeClr val="accent6">
                    <a:lumMod val="50000"/>
                  </a:schemeClr>
                </a:solidFill>
                <a:latin typeface="华文行楷" pitchFamily="2" charset="-122"/>
                <a:ea typeface="华文行楷" pitchFamily="2" charset="-122"/>
              </a:rPr>
              <a:t>黄鹤楼中吹玉笛   </a:t>
            </a:r>
            <a:endParaRPr lang="en-US" altLang="zh-CN" sz="6000" dirty="0" smtClean="0">
              <a:solidFill>
                <a:schemeClr val="accent6">
                  <a:lumMod val="50000"/>
                </a:schemeClr>
              </a:solidFill>
              <a:latin typeface="华文行楷" pitchFamily="2" charset="-122"/>
              <a:ea typeface="华文行楷" pitchFamily="2" charset="-122"/>
            </a:endParaRPr>
          </a:p>
          <a:p>
            <a:pPr marL="0" indent="0" algn="ctr">
              <a:buNone/>
            </a:pPr>
            <a:r>
              <a:rPr lang="zh-CN" altLang="en-US" sz="6000" dirty="0" smtClean="0">
                <a:solidFill>
                  <a:schemeClr val="accent6">
                    <a:lumMod val="50000"/>
                  </a:schemeClr>
                </a:solidFill>
                <a:latin typeface="华文行楷" pitchFamily="2" charset="-122"/>
                <a:ea typeface="华文行楷" pitchFamily="2" charset="-122"/>
              </a:rPr>
              <a:t>江城五月落梅花</a:t>
            </a:r>
            <a:endParaRPr lang="en-US" altLang="zh-CN" sz="6000" dirty="0" smtClean="0">
              <a:solidFill>
                <a:schemeClr val="accent6">
                  <a:lumMod val="50000"/>
                </a:schemeClr>
              </a:solidFill>
              <a:latin typeface="华文行楷" pitchFamily="2" charset="-122"/>
              <a:ea typeface="华文行楷" pitchFamily="2" charset="-122"/>
            </a:endParaRPr>
          </a:p>
          <a:p>
            <a:pPr marL="0" indent="0" algn="ctr">
              <a:buNone/>
            </a:pPr>
            <a:endParaRPr lang="en-US" altLang="zh-CN" dirty="0" smtClean="0"/>
          </a:p>
          <a:p>
            <a:pPr marL="0" indent="0" algn="ctr">
              <a:buNone/>
            </a:pPr>
            <a:r>
              <a:rPr lang="en-US" altLang="zh-CN" sz="4000" b="1" dirty="0" smtClean="0">
                <a:solidFill>
                  <a:srgbClr val="C00000"/>
                </a:solidFill>
              </a:rPr>
              <a:t>——</a:t>
            </a:r>
            <a:r>
              <a:rPr lang="zh-CN" altLang="en-US" sz="4000" b="1" dirty="0" smtClean="0">
                <a:solidFill>
                  <a:srgbClr val="C00000"/>
                </a:solidFill>
              </a:rPr>
              <a:t>向投身民间中学地理教研的</a:t>
            </a:r>
            <a:endParaRPr lang="en-US" altLang="zh-CN" sz="4000" b="1" dirty="0" smtClean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zh-CN" altLang="en-US" sz="4000" b="1" dirty="0" smtClean="0">
                <a:solidFill>
                  <a:srgbClr val="C00000"/>
                </a:solidFill>
              </a:rPr>
              <a:t>全体同仁致敬！</a:t>
            </a:r>
            <a:endParaRPr lang="zh-CN" altLang="en-US" sz="4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4901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26988"/>
            <a:ext cx="9161463" cy="6884988"/>
          </a:xfrm>
          <a:prstGeom prst="rect">
            <a:avLst/>
          </a:prstGeom>
        </p:spPr>
      </p:pic>
      <p:sp>
        <p:nvSpPr>
          <p:cNvPr id="3075" name="标题 1"/>
          <p:cNvSpPr>
            <a:spLocks noGrp="1"/>
          </p:cNvSpPr>
          <p:nvPr>
            <p:ph type="title"/>
          </p:nvPr>
        </p:nvSpPr>
        <p:spPr>
          <a:xfrm>
            <a:off x="-1" y="1039986"/>
            <a:ext cx="6504411" cy="331236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zh-CN" altLang="en-US" sz="6000" b="1" dirty="0" smtClean="0">
                <a:latin typeface="仿宋" pitchFamily="49" charset="-122"/>
                <a:ea typeface="仿宋" pitchFamily="49" charset="-122"/>
              </a:rPr>
              <a:t>山    励 我</a:t>
            </a:r>
            <a:r>
              <a:rPr lang="en-US" altLang="zh-CN" sz="6000" dirty="0" smtClean="0"/>
              <a:t/>
            </a:r>
            <a:br>
              <a:rPr lang="en-US" altLang="zh-CN" sz="6000" dirty="0" smtClean="0"/>
            </a:br>
            <a:r>
              <a:rPr lang="en-US" altLang="zh-CN" sz="6000" dirty="0" smtClean="0"/>
              <a:t>  </a:t>
            </a:r>
            <a:r>
              <a:rPr lang="en-US" altLang="zh-CN" sz="3200" dirty="0" smtClean="0"/>
              <a:t>——</a:t>
            </a:r>
            <a:r>
              <a:rPr lang="zh-CN" altLang="en-US" sz="3200" dirty="0" smtClean="0"/>
              <a:t>趣谈艺术作品的地理背景 </a:t>
            </a:r>
          </a:p>
        </p:txBody>
      </p:sp>
      <p:sp>
        <p:nvSpPr>
          <p:cNvPr id="5" name="副标题 2"/>
          <p:cNvSpPr txBox="1">
            <a:spLocks/>
          </p:cNvSpPr>
          <p:nvPr/>
        </p:nvSpPr>
        <p:spPr>
          <a:xfrm>
            <a:off x="4184131" y="5084373"/>
            <a:ext cx="4640560" cy="13681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400" dirty="0" smtClean="0"/>
              <a:t>重庆南开中学校         杨  清</a:t>
            </a:r>
          </a:p>
          <a:p>
            <a:pPr marL="0" indent="0">
              <a:buNone/>
            </a:pPr>
            <a:r>
              <a:rPr lang="en-US" altLang="zh-CN" sz="2400" dirty="0" smtClean="0"/>
              <a:t>yangqing1965@sina.com.cn</a:t>
            </a:r>
          </a:p>
          <a:p>
            <a:endParaRPr lang="zh-CN" altLang="en-US" dirty="0"/>
          </a:p>
        </p:txBody>
      </p:sp>
      <p:pic>
        <p:nvPicPr>
          <p:cNvPr id="6" name="Picture 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176737"/>
            <a:ext cx="696470" cy="71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4585" descr="灵"/>
          <p:cNvPicPr/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8009" y="1209502"/>
            <a:ext cx="1023831" cy="1283394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13" name="直接连接符 12"/>
          <p:cNvCxnSpPr/>
          <p:nvPr/>
        </p:nvCxnSpPr>
        <p:spPr>
          <a:xfrm>
            <a:off x="827584" y="2708920"/>
            <a:ext cx="4966024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内容占位符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00356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7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3851920" y="1656531"/>
            <a:ext cx="1980357" cy="7191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4800" b="1" dirty="0" smtClean="0">
                <a:solidFill>
                  <a:srgbClr val="993300"/>
                </a:solidFill>
              </a:rPr>
              <a:t>引   言</a:t>
            </a:r>
            <a:endParaRPr lang="zh-CN" altLang="en-US" sz="4800" b="1" dirty="0">
              <a:solidFill>
                <a:srgbClr val="993300"/>
              </a:solidFill>
            </a:endParaRPr>
          </a:p>
        </p:txBody>
      </p:sp>
      <p:sp>
        <p:nvSpPr>
          <p:cNvPr id="6" name="Rectangle 15"/>
          <p:cNvSpPr txBox="1">
            <a:spLocks noChangeArrowheads="1"/>
          </p:cNvSpPr>
          <p:nvPr/>
        </p:nvSpPr>
        <p:spPr>
          <a:xfrm>
            <a:off x="1907704" y="3363940"/>
            <a:ext cx="5328592" cy="24413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800" dirty="0" smtClean="0">
                <a:solidFill>
                  <a:srgbClr val="000000"/>
                </a:solidFill>
              </a:rPr>
              <a:t>1</a:t>
            </a:r>
            <a:r>
              <a:rPr lang="zh-CN" altLang="en-US" sz="2800" dirty="0" smtClean="0">
                <a:solidFill>
                  <a:srgbClr val="000000"/>
                </a:solidFill>
              </a:rPr>
              <a:t>、话题的缘起</a:t>
            </a:r>
          </a:p>
          <a:p>
            <a:r>
              <a:rPr lang="en-US" altLang="zh-CN" sz="2800" dirty="0" smtClean="0">
                <a:solidFill>
                  <a:srgbClr val="000000"/>
                </a:solidFill>
              </a:rPr>
              <a:t>2</a:t>
            </a:r>
            <a:r>
              <a:rPr lang="zh-CN" altLang="en-US" sz="2800" dirty="0" smtClean="0">
                <a:solidFill>
                  <a:srgbClr val="000000"/>
                </a:solidFill>
              </a:rPr>
              <a:t>、地理与艺术的关系</a:t>
            </a:r>
          </a:p>
          <a:p>
            <a:r>
              <a:rPr lang="en-US" altLang="zh-CN" sz="2800" dirty="0" smtClean="0">
                <a:solidFill>
                  <a:srgbClr val="000000"/>
                </a:solidFill>
              </a:rPr>
              <a:t>3</a:t>
            </a:r>
            <a:r>
              <a:rPr lang="zh-CN" altLang="en-US" sz="2800" dirty="0" smtClean="0">
                <a:solidFill>
                  <a:srgbClr val="000000"/>
                </a:solidFill>
              </a:rPr>
              <a:t>、艺术与教学的关系</a:t>
            </a:r>
            <a:endParaRPr lang="en-US" altLang="zh-CN" sz="2800" dirty="0" smtClean="0">
              <a:solidFill>
                <a:srgbClr val="000000"/>
              </a:solidFill>
            </a:endParaRPr>
          </a:p>
          <a:p>
            <a:r>
              <a:rPr lang="en-US" altLang="zh-CN" sz="2800" dirty="0" smtClean="0">
                <a:solidFill>
                  <a:srgbClr val="000000"/>
                </a:solidFill>
              </a:rPr>
              <a:t>4</a:t>
            </a:r>
            <a:r>
              <a:rPr lang="zh-CN" altLang="en-US" sz="2800" dirty="0" smtClean="0">
                <a:solidFill>
                  <a:srgbClr val="000000"/>
                </a:solidFill>
              </a:rPr>
              <a:t>、本次“趣谈”的主要内容</a:t>
            </a:r>
            <a:endParaRPr lang="zh-CN" altLang="en-US" sz="2800" dirty="0">
              <a:solidFill>
                <a:srgbClr val="000000"/>
              </a:solidFill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-1" y="144016"/>
            <a:ext cx="8993409" cy="6596777"/>
            <a:chOff x="670269" y="448224"/>
            <a:chExt cx="3173584" cy="2286117"/>
          </a:xfrm>
        </p:grpSpPr>
        <p:sp>
          <p:nvSpPr>
            <p:cNvPr id="29" name="矩形 28"/>
            <p:cNvSpPr/>
            <p:nvPr/>
          </p:nvSpPr>
          <p:spPr>
            <a:xfrm>
              <a:off x="795696" y="448224"/>
              <a:ext cx="3048157" cy="2286117"/>
            </a:xfrm>
            <a:prstGeom prst="rect">
              <a:avLst/>
            </a:prstGeom>
            <a:noFill/>
            <a:ln w="9525" cap="flat" cmpd="sng" algn="ctr">
              <a:noFill/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cxnSp>
          <p:nvCxnSpPr>
            <p:cNvPr id="31" name="直接连接符 30"/>
            <p:cNvCxnSpPr/>
            <p:nvPr/>
          </p:nvCxnSpPr>
          <p:spPr>
            <a:xfrm flipV="1">
              <a:off x="670269" y="2585950"/>
              <a:ext cx="2374818" cy="1187"/>
            </a:xfrm>
            <a:prstGeom prst="line">
              <a:avLst/>
            </a:prstGeom>
            <a:noFill/>
            <a:ln w="19050" cap="flat" cmpd="sng" algn="ctr">
              <a:solidFill>
                <a:schemeClr val="accent2">
                  <a:lumMod val="75000"/>
                </a:schemeClr>
              </a:solidFill>
              <a:prstDash val="solid"/>
            </a:ln>
            <a:effectLst/>
          </p:spPr>
        </p:cxnSp>
        <p:pic>
          <p:nvPicPr>
            <p:cNvPr id="33" name="4051" descr="允"/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5256" y="575605"/>
              <a:ext cx="76031" cy="4987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4" name="4051" descr="允"/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38537" y="575605"/>
              <a:ext cx="80349" cy="4961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5" name="4055" descr="公"/>
            <p:cNvPicPr/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6896" y="578779"/>
              <a:ext cx="68623" cy="4644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6" name="786" descr="能"/>
            <p:cNvPicPr/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0177" y="572430"/>
              <a:ext cx="53212" cy="5596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7" name="4101" descr="日"/>
            <p:cNvPicPr/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92638" y="581955"/>
              <a:ext cx="45719" cy="457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8" name="5264" descr="新"/>
            <p:cNvPicPr/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68868" y="576621"/>
              <a:ext cx="58125" cy="517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9" name="4103" descr="月"/>
            <p:cNvPicPr/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70508" y="576875"/>
              <a:ext cx="52409" cy="486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0" name="2051" descr="异"/>
            <p:cNvPicPr/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72149" y="572430"/>
              <a:ext cx="61300" cy="59140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41" name="直接连接符 40"/>
            <p:cNvCxnSpPr/>
            <p:nvPr/>
          </p:nvCxnSpPr>
          <p:spPr>
            <a:xfrm>
              <a:off x="670269" y="638369"/>
              <a:ext cx="1257621" cy="0"/>
            </a:xfrm>
            <a:prstGeom prst="line">
              <a:avLst/>
            </a:prstGeom>
            <a:noFill/>
            <a:ln w="19050" cap="flat" cmpd="sng" algn="ctr">
              <a:gradFill flip="none" rotWithShape="1">
                <a:gsLst>
                  <a:gs pos="80000">
                    <a:srgbClr val="4D008C"/>
                  </a:gs>
                  <a:gs pos="1389">
                    <a:schemeClr val="bg1">
                      <a:lumMod val="85000"/>
                    </a:schemeClr>
                  </a:gs>
                  <a:gs pos="20000">
                    <a:schemeClr val="bg1">
                      <a:lumMod val="50000"/>
                    </a:schemeClr>
                  </a:gs>
                  <a:gs pos="99000">
                    <a:srgbClr val="BA0066"/>
                  </a:gs>
                </a:gsLst>
                <a:path path="circle">
                  <a:fillToRect l="100000" t="100000"/>
                </a:path>
                <a:tileRect r="-100000" b="-100000"/>
              </a:gradFill>
              <a:prstDash val="solid"/>
            </a:ln>
            <a:effectLst>
              <a:softEdge rad="0"/>
            </a:effectLst>
          </p:spPr>
        </p:cxnSp>
        <p:pic>
          <p:nvPicPr>
            <p:cNvPr id="42" name="247" descr="重"/>
            <p:cNvPicPr/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73400" y="2552106"/>
              <a:ext cx="78400" cy="6629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3" name="2495" descr="庆"/>
            <p:cNvPicPr/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61325" y="2554900"/>
              <a:ext cx="80646" cy="666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4" name="1146" descr="南"/>
            <p:cNvPicPr/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51496" y="2554900"/>
              <a:ext cx="60030" cy="644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5" name="1241" descr="开"/>
            <p:cNvPicPr/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3750" y="2554901"/>
              <a:ext cx="62525" cy="635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6" name="4791" descr="中"/>
            <p:cNvPicPr/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08976" y="2554900"/>
              <a:ext cx="73999" cy="708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7" name="3622" descr="学"/>
            <p:cNvPicPr/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8850" y="2548550"/>
              <a:ext cx="75610" cy="698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8" name="图片 47"/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>
              <a:off x="3600069" y="2530923"/>
              <a:ext cx="103800" cy="103800"/>
            </a:xfrm>
            <a:prstGeom prst="ellipse">
              <a:avLst/>
            </a:prstGeom>
          </p:spPr>
        </p:pic>
      </p:grpSp>
      <p:cxnSp>
        <p:nvCxnSpPr>
          <p:cNvPr id="32" name="直接连接符 31"/>
          <p:cNvCxnSpPr/>
          <p:nvPr/>
        </p:nvCxnSpPr>
        <p:spPr>
          <a:xfrm flipV="1">
            <a:off x="8721125" y="6312599"/>
            <a:ext cx="422875" cy="1"/>
          </a:xfrm>
          <a:prstGeom prst="line">
            <a:avLst/>
          </a:prstGeom>
          <a:noFill/>
          <a:ln w="19050" cap="flat" cmpd="sng" algn="ctr">
            <a:solidFill>
              <a:schemeClr val="accent2">
                <a:lumMod val="75000"/>
              </a:schemeClr>
            </a:solidFill>
            <a:prstDash val="solid"/>
          </a:ln>
          <a:effectLst/>
        </p:spPr>
      </p:cxnSp>
    </p:spTree>
    <p:extLst>
      <p:ext uri="{BB962C8B-B14F-4D97-AF65-F5344CB8AC3E}">
        <p14:creationId xmlns:p14="http://schemas.microsoft.com/office/powerpoint/2010/main" val="3772990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6000"/>
                    </a14:imgEffect>
                    <a14:imgEffect>
                      <a14:brightnessContrast bright="36000" contrast="-6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43"/>
            <a:ext cx="9144000" cy="6867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763712" y="1758009"/>
            <a:ext cx="6336680" cy="1223963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4800" dirty="0" smtClean="0">
                <a:solidFill>
                  <a:srgbClr val="993300"/>
                </a:solidFill>
              </a:rPr>
              <a:t>一、诗歌之地理背景</a:t>
            </a:r>
            <a:endParaRPr lang="zh-CN" altLang="en-US" sz="4800" dirty="0">
              <a:solidFill>
                <a:srgbClr val="993300"/>
              </a:solidFill>
            </a:endParaRPr>
          </a:p>
        </p:txBody>
      </p:sp>
      <p:sp>
        <p:nvSpPr>
          <p:cNvPr id="6" name="Rectangle 18"/>
          <p:cNvSpPr txBox="1">
            <a:spLocks noChangeArrowheads="1"/>
          </p:cNvSpPr>
          <p:nvPr/>
        </p:nvSpPr>
        <p:spPr>
          <a:xfrm>
            <a:off x="2159744" y="3166714"/>
            <a:ext cx="5544616" cy="2782565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dirty="0" smtClean="0">
                <a:solidFill>
                  <a:srgbClr val="000000"/>
                </a:solidFill>
              </a:rPr>
              <a:t>1</a:t>
            </a:r>
            <a:r>
              <a:rPr lang="zh-CN" altLang="en-US" dirty="0" smtClean="0">
                <a:solidFill>
                  <a:srgbClr val="000000"/>
                </a:solidFill>
              </a:rPr>
              <a:t>、李白</a:t>
            </a:r>
            <a:r>
              <a:rPr lang="en-US" altLang="zh-CN" dirty="0" smtClean="0">
                <a:solidFill>
                  <a:srgbClr val="000000"/>
                </a:solidFill>
              </a:rPr>
              <a:t>PK</a:t>
            </a:r>
            <a:r>
              <a:rPr lang="zh-CN" altLang="en-US" dirty="0" smtClean="0">
                <a:solidFill>
                  <a:srgbClr val="000000"/>
                </a:solidFill>
              </a:rPr>
              <a:t>王之焕的季风</a:t>
            </a:r>
            <a:r>
              <a:rPr lang="zh-CN" altLang="en-US" sz="1400" dirty="0" smtClean="0">
                <a:solidFill>
                  <a:srgbClr val="000000"/>
                </a:solidFill>
                <a:hlinkClick r:id="rId5" action="ppaction://hlinksldjump"/>
              </a:rPr>
              <a:t>▽</a:t>
            </a:r>
            <a:endParaRPr lang="zh-CN" altLang="en-US" sz="1400" dirty="0" smtClean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US" altLang="zh-CN" dirty="0" smtClean="0">
                <a:solidFill>
                  <a:srgbClr val="000000"/>
                </a:solidFill>
              </a:rPr>
              <a:t>2</a:t>
            </a:r>
            <a:r>
              <a:rPr lang="zh-CN" altLang="en-US" dirty="0" smtClean="0">
                <a:solidFill>
                  <a:srgbClr val="000000"/>
                </a:solidFill>
              </a:rPr>
              <a:t>、杜甫的地球公转</a:t>
            </a:r>
            <a:r>
              <a:rPr lang="zh-CN" altLang="en-US" sz="1400" dirty="0" smtClean="0">
                <a:solidFill>
                  <a:srgbClr val="000000"/>
                </a:solidFill>
                <a:hlinkClick r:id="rId6" action="ppaction://hlinksldjump"/>
              </a:rPr>
              <a:t>▽</a:t>
            </a:r>
            <a:endParaRPr lang="zh-CN" altLang="en-US" sz="1400" dirty="0" smtClean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US" altLang="zh-CN" dirty="0" smtClean="0">
                <a:solidFill>
                  <a:srgbClr val="000000"/>
                </a:solidFill>
              </a:rPr>
              <a:t>3</a:t>
            </a:r>
            <a:r>
              <a:rPr lang="zh-CN" altLang="en-US" dirty="0" smtClean="0">
                <a:solidFill>
                  <a:srgbClr val="000000"/>
                </a:solidFill>
              </a:rPr>
              <a:t>、李商隐的天气</a:t>
            </a:r>
            <a:r>
              <a:rPr lang="zh-CN" altLang="en-US" sz="1400" dirty="0" smtClean="0">
                <a:solidFill>
                  <a:srgbClr val="000000"/>
                </a:solidFill>
                <a:hlinkClick r:id="rId7" action="ppaction://hlinksldjump"/>
              </a:rPr>
              <a:t>▽</a:t>
            </a:r>
            <a:endParaRPr lang="zh-CN" altLang="en-US" sz="1400" dirty="0" smtClean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US" altLang="zh-CN" dirty="0" smtClean="0">
                <a:solidFill>
                  <a:srgbClr val="000000"/>
                </a:solidFill>
              </a:rPr>
              <a:t>4</a:t>
            </a:r>
            <a:r>
              <a:rPr lang="zh-CN" altLang="en-US" dirty="0" smtClean="0">
                <a:solidFill>
                  <a:srgbClr val="000000"/>
                </a:solidFill>
              </a:rPr>
              <a:t>、毛泽东的月相</a:t>
            </a:r>
            <a:r>
              <a:rPr lang="zh-CN" altLang="en-US" sz="1400" dirty="0" smtClean="0">
                <a:solidFill>
                  <a:srgbClr val="000000"/>
                </a:solidFill>
                <a:hlinkClick r:id="rId8" action="ppaction://hlinksldjump"/>
              </a:rPr>
              <a:t>▽</a:t>
            </a:r>
            <a:endParaRPr lang="zh-CN" altLang="en-US" sz="1400" dirty="0">
              <a:solidFill>
                <a:srgbClr val="000000"/>
              </a:solidFill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-1" y="144016"/>
            <a:ext cx="8993409" cy="6596777"/>
            <a:chOff x="670269" y="448224"/>
            <a:chExt cx="3173584" cy="2286117"/>
          </a:xfrm>
        </p:grpSpPr>
        <p:sp>
          <p:nvSpPr>
            <p:cNvPr id="29" name="矩形 28"/>
            <p:cNvSpPr/>
            <p:nvPr/>
          </p:nvSpPr>
          <p:spPr>
            <a:xfrm>
              <a:off x="795696" y="448224"/>
              <a:ext cx="3048157" cy="2286117"/>
            </a:xfrm>
            <a:prstGeom prst="rect">
              <a:avLst/>
            </a:prstGeom>
            <a:noFill/>
            <a:ln w="9525" cap="flat" cmpd="sng" algn="ctr">
              <a:noFill/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cxnSp>
          <p:nvCxnSpPr>
            <p:cNvPr id="31" name="直接连接符 30"/>
            <p:cNvCxnSpPr/>
            <p:nvPr/>
          </p:nvCxnSpPr>
          <p:spPr>
            <a:xfrm>
              <a:off x="670269" y="2590312"/>
              <a:ext cx="2364035" cy="0"/>
            </a:xfrm>
            <a:prstGeom prst="line">
              <a:avLst/>
            </a:prstGeom>
            <a:noFill/>
            <a:ln w="19050" cap="flat" cmpd="sng" algn="ctr">
              <a:solidFill>
                <a:schemeClr val="accent2">
                  <a:lumMod val="75000"/>
                </a:schemeClr>
              </a:solidFill>
              <a:prstDash val="solid"/>
            </a:ln>
            <a:effectLst/>
          </p:spPr>
        </p:cxnSp>
        <p:pic>
          <p:nvPicPr>
            <p:cNvPr id="33" name="4051" descr="允"/>
            <p:cNvPicPr/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5256" y="575605"/>
              <a:ext cx="76031" cy="4987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4" name="4051" descr="允"/>
            <p:cNvPicPr/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38537" y="575605"/>
              <a:ext cx="80349" cy="4961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5" name="4055" descr="公"/>
            <p:cNvPicPr/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6896" y="578779"/>
              <a:ext cx="68623" cy="4644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6" name="786" descr="能"/>
            <p:cNvPicPr/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0177" y="572430"/>
              <a:ext cx="53212" cy="5596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7" name="4101" descr="日"/>
            <p:cNvPicPr/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92638" y="581955"/>
              <a:ext cx="45719" cy="457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8" name="5264" descr="新"/>
            <p:cNvPicPr/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68868" y="576621"/>
              <a:ext cx="58125" cy="517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9" name="4103" descr="月"/>
            <p:cNvPicPr/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70508" y="576875"/>
              <a:ext cx="52409" cy="486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0" name="2051" descr="异"/>
            <p:cNvPicPr/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72149" y="572430"/>
              <a:ext cx="61300" cy="5914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2" name="247" descr="重"/>
            <p:cNvPicPr/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73400" y="2552106"/>
              <a:ext cx="78400" cy="6629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3" name="2495" descr="庆"/>
            <p:cNvPicPr/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61325" y="2554900"/>
              <a:ext cx="80646" cy="666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4" name="1146" descr="南"/>
            <p:cNvPicPr/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51496" y="2554900"/>
              <a:ext cx="60030" cy="644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5" name="1241" descr="开"/>
            <p:cNvPicPr/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3750" y="2554901"/>
              <a:ext cx="62525" cy="635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6" name="4791" descr="中"/>
            <p:cNvPicPr/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08976" y="2554900"/>
              <a:ext cx="73999" cy="708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7" name="3622" descr="学"/>
            <p:cNvPicPr/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8850" y="2548550"/>
              <a:ext cx="75610" cy="698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8" name="图片 47"/>
            <p:cNvPicPr>
              <a:picLocks noChangeAspect="1"/>
            </p:cNvPicPr>
            <p:nvPr/>
          </p:nvPicPr>
          <p:blipFill>
            <a:blip r:embed="rId22"/>
            <a:stretch>
              <a:fillRect/>
            </a:stretch>
          </p:blipFill>
          <p:spPr>
            <a:xfrm>
              <a:off x="3600069" y="2530923"/>
              <a:ext cx="103800" cy="103800"/>
            </a:xfrm>
            <a:prstGeom prst="ellipse">
              <a:avLst/>
            </a:prstGeom>
          </p:spPr>
        </p:pic>
      </p:grpSp>
      <p:cxnSp>
        <p:nvCxnSpPr>
          <p:cNvPr id="24" name="直接连接符 23"/>
          <p:cNvCxnSpPr/>
          <p:nvPr/>
        </p:nvCxnSpPr>
        <p:spPr>
          <a:xfrm>
            <a:off x="-1" y="692695"/>
            <a:ext cx="3563889" cy="0"/>
          </a:xfrm>
          <a:prstGeom prst="line">
            <a:avLst/>
          </a:prstGeom>
          <a:noFill/>
          <a:ln w="19050" cap="flat" cmpd="sng" algn="ctr">
            <a:gradFill flip="none" rotWithShape="1">
              <a:gsLst>
                <a:gs pos="80000">
                  <a:srgbClr val="4D008C"/>
                </a:gs>
                <a:gs pos="1389">
                  <a:schemeClr val="bg1">
                    <a:lumMod val="85000"/>
                  </a:schemeClr>
                </a:gs>
                <a:gs pos="20000">
                  <a:schemeClr val="bg1">
                    <a:lumMod val="50000"/>
                  </a:schemeClr>
                </a:gs>
                <a:gs pos="99000">
                  <a:srgbClr val="BA0066"/>
                </a:gs>
              </a:gsLst>
              <a:path path="circle">
                <a:fillToRect l="100000" t="100000"/>
              </a:path>
              <a:tileRect r="-100000" b="-100000"/>
            </a:gradFill>
            <a:prstDash val="solid"/>
          </a:ln>
          <a:effectLst>
            <a:softEdge rad="0"/>
          </a:effectLst>
        </p:spPr>
      </p:cxnSp>
      <p:cxnSp>
        <p:nvCxnSpPr>
          <p:cNvPr id="25" name="直接连接符 24"/>
          <p:cNvCxnSpPr/>
          <p:nvPr/>
        </p:nvCxnSpPr>
        <p:spPr>
          <a:xfrm flipV="1">
            <a:off x="8721125" y="6312599"/>
            <a:ext cx="422875" cy="1"/>
          </a:xfrm>
          <a:prstGeom prst="line">
            <a:avLst/>
          </a:prstGeom>
          <a:noFill/>
          <a:ln w="19050" cap="flat" cmpd="sng" algn="ctr">
            <a:solidFill>
              <a:schemeClr val="accent2">
                <a:lumMod val="75000"/>
              </a:schemeClr>
            </a:solidFill>
            <a:prstDash val="solid"/>
          </a:ln>
          <a:effectLst/>
        </p:spPr>
      </p:cxnSp>
    </p:spTree>
    <p:extLst>
      <p:ext uri="{BB962C8B-B14F-4D97-AF65-F5344CB8AC3E}">
        <p14:creationId xmlns:p14="http://schemas.microsoft.com/office/powerpoint/2010/main" val="3772990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6000"/>
                    </a14:imgEffect>
                    <a14:imgEffect>
                      <a14:brightnessContrast bright="36000" contrast="-6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43"/>
            <a:ext cx="9144000" cy="6867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16"/>
          <p:cNvSpPr txBox="1">
            <a:spLocks noChangeArrowheads="1"/>
          </p:cNvSpPr>
          <p:nvPr/>
        </p:nvSpPr>
        <p:spPr>
          <a:xfrm>
            <a:off x="1691680" y="1916832"/>
            <a:ext cx="6923112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4800" dirty="0" smtClean="0">
                <a:solidFill>
                  <a:srgbClr val="993300"/>
                </a:solidFill>
              </a:rPr>
              <a:t>二、小说的地理背景</a:t>
            </a:r>
            <a:endParaRPr lang="zh-CN" altLang="en-US" sz="4800" dirty="0">
              <a:solidFill>
                <a:srgbClr val="993300"/>
              </a:solidFill>
            </a:endParaRPr>
          </a:p>
        </p:txBody>
      </p:sp>
      <p:sp>
        <p:nvSpPr>
          <p:cNvPr id="6" name="Rectangle 17"/>
          <p:cNvSpPr txBox="1">
            <a:spLocks noChangeArrowheads="1"/>
          </p:cNvSpPr>
          <p:nvPr/>
        </p:nvSpPr>
        <p:spPr>
          <a:xfrm>
            <a:off x="2484462" y="3424229"/>
            <a:ext cx="4895850" cy="17287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zh-CN" altLang="en-US" dirty="0" smtClean="0">
                <a:solidFill>
                  <a:srgbClr val="000000"/>
                </a:solidFill>
              </a:rPr>
              <a:t>金庸武侠小说的地理背景</a:t>
            </a:r>
          </a:p>
          <a:p>
            <a:pPr marL="0" indent="0">
              <a:buNone/>
            </a:pPr>
            <a:r>
              <a:rPr lang="en-US" altLang="zh-CN" dirty="0" smtClean="0">
                <a:solidFill>
                  <a:srgbClr val="000000"/>
                </a:solidFill>
              </a:rPr>
              <a:t>1</a:t>
            </a:r>
            <a:r>
              <a:rPr lang="zh-CN" altLang="en-US" dirty="0" smtClean="0">
                <a:solidFill>
                  <a:srgbClr val="000000"/>
                </a:solidFill>
              </a:rPr>
              <a:t>、硬背景</a:t>
            </a:r>
            <a:r>
              <a:rPr lang="zh-CN" altLang="en-US" sz="1400" dirty="0" smtClean="0">
                <a:solidFill>
                  <a:srgbClr val="000000"/>
                </a:solidFill>
                <a:hlinkClick r:id="rId5" action="ppaction://hlinksldjump"/>
              </a:rPr>
              <a:t>▽</a:t>
            </a:r>
            <a:endParaRPr lang="zh-CN" altLang="en-US" sz="1400" dirty="0" smtClean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US" altLang="zh-CN" dirty="0" smtClean="0">
                <a:solidFill>
                  <a:srgbClr val="000000"/>
                </a:solidFill>
              </a:rPr>
              <a:t>2</a:t>
            </a:r>
            <a:r>
              <a:rPr lang="zh-CN" altLang="en-US" dirty="0" smtClean="0">
                <a:solidFill>
                  <a:srgbClr val="000000"/>
                </a:solidFill>
              </a:rPr>
              <a:t>、软背景</a:t>
            </a:r>
            <a:r>
              <a:rPr lang="zh-CN" altLang="en-US" sz="1400" dirty="0" smtClean="0">
                <a:solidFill>
                  <a:srgbClr val="000000"/>
                </a:solidFill>
                <a:hlinkClick r:id="rId6" action="ppaction://hlinksldjump"/>
              </a:rPr>
              <a:t>▽</a:t>
            </a:r>
            <a:endParaRPr lang="zh-CN" altLang="en-US" sz="1400" dirty="0">
              <a:solidFill>
                <a:srgbClr val="000000"/>
              </a:solidFill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-1" y="144016"/>
            <a:ext cx="8993409" cy="6596777"/>
            <a:chOff x="670269" y="448224"/>
            <a:chExt cx="3173584" cy="2286117"/>
          </a:xfrm>
        </p:grpSpPr>
        <p:sp>
          <p:nvSpPr>
            <p:cNvPr id="8" name="矩形 7"/>
            <p:cNvSpPr/>
            <p:nvPr/>
          </p:nvSpPr>
          <p:spPr>
            <a:xfrm>
              <a:off x="795696" y="448224"/>
              <a:ext cx="3048157" cy="2286117"/>
            </a:xfrm>
            <a:prstGeom prst="rect">
              <a:avLst/>
            </a:prstGeom>
            <a:noFill/>
            <a:ln w="9525" cap="flat" cmpd="sng" algn="ctr">
              <a:noFill/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cxnSp>
          <p:nvCxnSpPr>
            <p:cNvPr id="10" name="直接连接符 9"/>
            <p:cNvCxnSpPr/>
            <p:nvPr/>
          </p:nvCxnSpPr>
          <p:spPr>
            <a:xfrm>
              <a:off x="670269" y="2590312"/>
              <a:ext cx="2350020" cy="0"/>
            </a:xfrm>
            <a:prstGeom prst="line">
              <a:avLst/>
            </a:prstGeom>
            <a:noFill/>
            <a:ln w="19050" cap="flat" cmpd="sng" algn="ctr">
              <a:solidFill>
                <a:schemeClr val="accent2">
                  <a:lumMod val="75000"/>
                </a:schemeClr>
              </a:solidFill>
              <a:prstDash val="solid"/>
            </a:ln>
            <a:effectLst/>
          </p:spPr>
        </p:cxnSp>
        <p:pic>
          <p:nvPicPr>
            <p:cNvPr id="12" name="4051" descr="允"/>
            <p:cNvPicPr/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5256" y="575605"/>
              <a:ext cx="76031" cy="4987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" name="4051" descr="允"/>
            <p:cNvPicPr/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38537" y="575605"/>
              <a:ext cx="80349" cy="4961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" name="4055" descr="公"/>
            <p:cNvPicPr/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6896" y="578779"/>
              <a:ext cx="68623" cy="4644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" name="786" descr="能"/>
            <p:cNvPicPr/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0177" y="572430"/>
              <a:ext cx="53212" cy="5596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" name="4101" descr="日"/>
            <p:cNvPicPr/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92638" y="581955"/>
              <a:ext cx="45719" cy="457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7" name="5264" descr="新"/>
            <p:cNvPicPr/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68868" y="576621"/>
              <a:ext cx="58125" cy="517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" name="4103" descr="月"/>
            <p:cNvPicPr/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70508" y="576875"/>
              <a:ext cx="52409" cy="486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9" name="2051" descr="异"/>
            <p:cNvPicPr/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72149" y="572430"/>
              <a:ext cx="61300" cy="5914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1" name="247" descr="重"/>
            <p:cNvPicPr/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73400" y="2552106"/>
              <a:ext cx="78400" cy="6629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2" name="2495" descr="庆"/>
            <p:cNvPicPr/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61325" y="2554900"/>
              <a:ext cx="80646" cy="666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3" name="1146" descr="南"/>
            <p:cNvPicPr/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51496" y="2554900"/>
              <a:ext cx="60030" cy="644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4" name="1241" descr="开"/>
            <p:cNvPicPr/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3750" y="2554901"/>
              <a:ext cx="62525" cy="635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5" name="4791" descr="中"/>
            <p:cNvPicPr/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08976" y="2554900"/>
              <a:ext cx="73999" cy="708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6" name="3622" descr="学"/>
            <p:cNvPicPr/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8850" y="2548550"/>
              <a:ext cx="75610" cy="698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7" name="图片 26"/>
            <p:cNvPicPr>
              <a:picLocks noChangeAspect="1"/>
            </p:cNvPicPr>
            <p:nvPr/>
          </p:nvPicPr>
          <p:blipFill>
            <a:blip r:embed="rId20"/>
            <a:stretch>
              <a:fillRect/>
            </a:stretch>
          </p:blipFill>
          <p:spPr>
            <a:xfrm>
              <a:off x="3600069" y="2530923"/>
              <a:ext cx="103800" cy="103800"/>
            </a:xfrm>
            <a:prstGeom prst="ellipse">
              <a:avLst/>
            </a:prstGeom>
          </p:spPr>
        </p:pic>
      </p:grpSp>
      <p:cxnSp>
        <p:nvCxnSpPr>
          <p:cNvPr id="28" name="直接连接符 27"/>
          <p:cNvCxnSpPr/>
          <p:nvPr/>
        </p:nvCxnSpPr>
        <p:spPr>
          <a:xfrm>
            <a:off x="-1" y="692695"/>
            <a:ext cx="3563889" cy="0"/>
          </a:xfrm>
          <a:prstGeom prst="line">
            <a:avLst/>
          </a:prstGeom>
          <a:noFill/>
          <a:ln w="19050" cap="flat" cmpd="sng" algn="ctr">
            <a:gradFill flip="none" rotWithShape="1">
              <a:gsLst>
                <a:gs pos="80000">
                  <a:srgbClr val="4D008C"/>
                </a:gs>
                <a:gs pos="1389">
                  <a:schemeClr val="bg1">
                    <a:lumMod val="85000"/>
                  </a:schemeClr>
                </a:gs>
                <a:gs pos="20000">
                  <a:schemeClr val="bg1">
                    <a:lumMod val="50000"/>
                  </a:schemeClr>
                </a:gs>
                <a:gs pos="99000">
                  <a:srgbClr val="BA0066"/>
                </a:gs>
              </a:gsLst>
              <a:path path="circle">
                <a:fillToRect l="100000" t="100000"/>
              </a:path>
              <a:tileRect r="-100000" b="-100000"/>
            </a:gradFill>
            <a:prstDash val="solid"/>
          </a:ln>
          <a:effectLst>
            <a:softEdge rad="0"/>
          </a:effectLst>
        </p:spPr>
      </p:cxnSp>
      <p:cxnSp>
        <p:nvCxnSpPr>
          <p:cNvPr id="29" name="直接连接符 28"/>
          <p:cNvCxnSpPr/>
          <p:nvPr/>
        </p:nvCxnSpPr>
        <p:spPr>
          <a:xfrm flipV="1">
            <a:off x="8721125" y="6312599"/>
            <a:ext cx="422875" cy="1"/>
          </a:xfrm>
          <a:prstGeom prst="line">
            <a:avLst/>
          </a:prstGeom>
          <a:noFill/>
          <a:ln w="19050" cap="flat" cmpd="sng" algn="ctr">
            <a:solidFill>
              <a:schemeClr val="accent2">
                <a:lumMod val="75000"/>
              </a:schemeClr>
            </a:solidFill>
            <a:prstDash val="solid"/>
          </a:ln>
          <a:effectLst/>
        </p:spPr>
      </p:cxnSp>
    </p:spTree>
    <p:extLst>
      <p:ext uri="{BB962C8B-B14F-4D97-AF65-F5344CB8AC3E}">
        <p14:creationId xmlns:p14="http://schemas.microsoft.com/office/powerpoint/2010/main" val="3772990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6000"/>
                    </a14:imgEffect>
                    <a14:imgEffect>
                      <a14:brightnessContrast bright="36000" contrast="-6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220"/>
            <a:ext cx="9144000" cy="6867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331640" y="1052736"/>
            <a:ext cx="6017592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117600" indent="-1117600"/>
            <a:r>
              <a:rPr lang="zh-CN" altLang="en-US" dirty="0" smtClean="0">
                <a:solidFill>
                  <a:srgbClr val="993300"/>
                </a:solidFill>
              </a:rPr>
              <a:t>三、电影之地理背景</a:t>
            </a:r>
            <a:endParaRPr lang="zh-CN" altLang="en-US" dirty="0">
              <a:solidFill>
                <a:srgbClr val="993300"/>
              </a:solidFill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037766" y="1825209"/>
            <a:ext cx="5250008" cy="460851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zh-CN" sz="2800" dirty="0" smtClean="0">
                <a:solidFill>
                  <a:srgbClr val="000000"/>
                </a:solidFill>
              </a:rPr>
              <a:t>1</a:t>
            </a:r>
            <a:r>
              <a:rPr lang="zh-CN" altLang="en-US" sz="2800" dirty="0" smtClean="0">
                <a:solidFill>
                  <a:srgbClr val="000000"/>
                </a:solidFill>
              </a:rPr>
              <a:t>、美国灾难大片的地理背景</a:t>
            </a:r>
          </a:p>
          <a:p>
            <a:pPr marL="0" indent="0">
              <a:buNone/>
            </a:pPr>
            <a:r>
              <a:rPr lang="en-US" altLang="zh-CN" sz="2400" dirty="0" smtClean="0">
                <a:solidFill>
                  <a:srgbClr val="000000"/>
                </a:solidFill>
              </a:rPr>
              <a:t>    《</a:t>
            </a:r>
            <a:r>
              <a:rPr lang="zh-CN" altLang="en-US" sz="2400" dirty="0" smtClean="0">
                <a:solidFill>
                  <a:srgbClr val="000000"/>
                </a:solidFill>
              </a:rPr>
              <a:t>泰坦尼克号</a:t>
            </a:r>
            <a:r>
              <a:rPr lang="en-US" altLang="zh-CN" sz="2400" dirty="0" smtClean="0">
                <a:solidFill>
                  <a:srgbClr val="000000"/>
                </a:solidFill>
              </a:rPr>
              <a:t>》</a:t>
            </a:r>
            <a:r>
              <a:rPr lang="zh-CN" altLang="en-US" sz="2400" dirty="0" smtClean="0">
                <a:solidFill>
                  <a:srgbClr val="000000"/>
                </a:solidFill>
              </a:rPr>
              <a:t>之洋流运动</a:t>
            </a:r>
            <a:r>
              <a:rPr lang="zh-CN" altLang="en-US" sz="1400" dirty="0" smtClean="0">
                <a:solidFill>
                  <a:srgbClr val="000000"/>
                </a:solidFill>
                <a:hlinkClick r:id="rId5" action="ppaction://hlinksldjump"/>
              </a:rPr>
              <a:t>▽</a:t>
            </a:r>
            <a:endParaRPr lang="zh-CN" altLang="en-US" sz="2400" dirty="0" smtClean="0">
              <a:solidFill>
                <a:srgbClr val="000000"/>
              </a:solidFill>
            </a:endParaRPr>
          </a:p>
          <a:p>
            <a:pPr>
              <a:buFontTx/>
              <a:buNone/>
            </a:pPr>
            <a:r>
              <a:rPr lang="en-US" altLang="zh-CN" sz="2800" dirty="0" smtClean="0">
                <a:solidFill>
                  <a:srgbClr val="000000"/>
                </a:solidFill>
              </a:rPr>
              <a:t>2</a:t>
            </a:r>
            <a:r>
              <a:rPr lang="zh-CN" altLang="en-US" sz="2800" dirty="0" smtClean="0">
                <a:solidFill>
                  <a:srgbClr val="000000"/>
                </a:solidFill>
              </a:rPr>
              <a:t>、美国科幻大片的地理背景</a:t>
            </a:r>
          </a:p>
          <a:p>
            <a:pPr marL="0" indent="0">
              <a:buNone/>
            </a:pPr>
            <a:r>
              <a:rPr lang="en-US" altLang="zh-CN" sz="2400" dirty="0" smtClean="0">
                <a:solidFill>
                  <a:srgbClr val="000000"/>
                </a:solidFill>
              </a:rPr>
              <a:t>    《</a:t>
            </a:r>
            <a:r>
              <a:rPr lang="zh-CN" altLang="en-US" sz="2400" dirty="0" smtClean="0">
                <a:solidFill>
                  <a:srgbClr val="000000"/>
                </a:solidFill>
              </a:rPr>
              <a:t>阿凡达</a:t>
            </a:r>
            <a:r>
              <a:rPr lang="en-US" altLang="zh-CN" sz="2400" dirty="0" smtClean="0">
                <a:solidFill>
                  <a:srgbClr val="000000"/>
                </a:solidFill>
              </a:rPr>
              <a:t>》</a:t>
            </a:r>
            <a:r>
              <a:rPr lang="zh-CN" altLang="en-US" sz="2400" dirty="0" smtClean="0">
                <a:solidFill>
                  <a:srgbClr val="000000"/>
                </a:solidFill>
              </a:rPr>
              <a:t>之“星理”</a:t>
            </a:r>
            <a:r>
              <a:rPr lang="zh-CN" altLang="en-US" sz="1400" dirty="0" smtClean="0">
                <a:solidFill>
                  <a:srgbClr val="000000"/>
                </a:solidFill>
                <a:hlinkClick r:id="rId6" action="ppaction://hlinksldjump"/>
              </a:rPr>
              <a:t>▽</a:t>
            </a:r>
            <a:endParaRPr lang="zh-CN" altLang="en-US" sz="2400" dirty="0" smtClean="0">
              <a:solidFill>
                <a:srgbClr val="000000"/>
              </a:solidFill>
            </a:endParaRPr>
          </a:p>
          <a:p>
            <a:pPr>
              <a:buFontTx/>
              <a:buNone/>
            </a:pPr>
            <a:r>
              <a:rPr lang="en-US" altLang="zh-CN" sz="2800" dirty="0" smtClean="0">
                <a:solidFill>
                  <a:srgbClr val="000000"/>
                </a:solidFill>
              </a:rPr>
              <a:t>3</a:t>
            </a:r>
            <a:r>
              <a:rPr lang="zh-CN" altLang="en-US" sz="2800" dirty="0" smtClean="0">
                <a:solidFill>
                  <a:srgbClr val="000000"/>
                </a:solidFill>
              </a:rPr>
              <a:t>、美国动画大片的地理背景</a:t>
            </a:r>
          </a:p>
          <a:p>
            <a:pPr marL="0" indent="0">
              <a:buNone/>
            </a:pPr>
            <a:r>
              <a:rPr lang="zh-CN" altLang="en-US" sz="2400" dirty="0" smtClean="0">
                <a:solidFill>
                  <a:srgbClr val="000000"/>
                </a:solidFill>
              </a:rPr>
              <a:t>    </a:t>
            </a:r>
            <a:r>
              <a:rPr lang="en-US" altLang="zh-CN" sz="2400" dirty="0" smtClean="0">
                <a:solidFill>
                  <a:srgbClr val="000000"/>
                </a:solidFill>
              </a:rPr>
              <a:t>《</a:t>
            </a:r>
            <a:r>
              <a:rPr lang="zh-CN" altLang="en-US" sz="2400" dirty="0" smtClean="0">
                <a:solidFill>
                  <a:srgbClr val="000000"/>
                </a:solidFill>
              </a:rPr>
              <a:t>狮子王</a:t>
            </a:r>
            <a:r>
              <a:rPr lang="en-US" altLang="zh-CN" sz="2400" dirty="0" smtClean="0">
                <a:solidFill>
                  <a:srgbClr val="000000"/>
                </a:solidFill>
              </a:rPr>
              <a:t>》</a:t>
            </a:r>
            <a:r>
              <a:rPr lang="zh-CN" altLang="en-US" sz="2400" dirty="0" smtClean="0">
                <a:solidFill>
                  <a:srgbClr val="000000"/>
                </a:solidFill>
              </a:rPr>
              <a:t>之热带草原</a:t>
            </a:r>
            <a:r>
              <a:rPr lang="zh-CN" altLang="en-US" sz="1400" dirty="0" smtClean="0">
                <a:solidFill>
                  <a:srgbClr val="000000"/>
                </a:solidFill>
                <a:hlinkClick r:id="rId7" action="ppaction://hlinksldjump"/>
              </a:rPr>
              <a:t>▽</a:t>
            </a:r>
            <a:endParaRPr lang="zh-CN" altLang="en-US" sz="2400" dirty="0" smtClean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zh-CN" altLang="en-US" sz="2400" dirty="0">
                <a:solidFill>
                  <a:srgbClr val="000000"/>
                </a:solidFill>
              </a:rPr>
              <a:t> </a:t>
            </a:r>
            <a:r>
              <a:rPr lang="zh-CN" altLang="en-US" sz="2400" dirty="0" smtClean="0">
                <a:solidFill>
                  <a:srgbClr val="000000"/>
                </a:solidFill>
              </a:rPr>
              <a:t>   </a:t>
            </a:r>
            <a:r>
              <a:rPr lang="en-US" altLang="zh-CN" sz="2400" dirty="0" smtClean="0">
                <a:solidFill>
                  <a:srgbClr val="000000"/>
                </a:solidFill>
              </a:rPr>
              <a:t>《</a:t>
            </a:r>
            <a:r>
              <a:rPr lang="zh-CN" altLang="en-US" sz="2400" dirty="0" smtClean="0">
                <a:solidFill>
                  <a:srgbClr val="000000"/>
                </a:solidFill>
              </a:rPr>
              <a:t>功夫熊猫</a:t>
            </a:r>
            <a:r>
              <a:rPr lang="en-US" altLang="zh-CN" sz="2400" dirty="0" smtClean="0">
                <a:solidFill>
                  <a:srgbClr val="000000"/>
                </a:solidFill>
              </a:rPr>
              <a:t>》</a:t>
            </a:r>
            <a:r>
              <a:rPr lang="zh-CN" altLang="en-US" sz="2400" dirty="0" smtClean="0">
                <a:solidFill>
                  <a:srgbClr val="000000"/>
                </a:solidFill>
              </a:rPr>
              <a:t>之中华人文</a:t>
            </a:r>
            <a:r>
              <a:rPr lang="zh-CN" altLang="en-US" sz="1400" dirty="0" smtClean="0">
                <a:solidFill>
                  <a:srgbClr val="000000"/>
                </a:solidFill>
                <a:hlinkClick r:id="rId8" action="ppaction://hlinksldjump"/>
              </a:rPr>
              <a:t>▽</a:t>
            </a:r>
            <a:endParaRPr lang="en-US" altLang="zh-CN" sz="1400" dirty="0" smtClean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US" altLang="zh-CN" sz="2800" dirty="0" smtClean="0">
                <a:solidFill>
                  <a:srgbClr val="000000"/>
                </a:solidFill>
              </a:rPr>
              <a:t>4</a:t>
            </a:r>
            <a:r>
              <a:rPr lang="zh-CN" altLang="en-US" sz="2800" dirty="0" smtClean="0">
                <a:solidFill>
                  <a:srgbClr val="000000"/>
                </a:solidFill>
              </a:rPr>
              <a:t>、纪录片之地理背景</a:t>
            </a:r>
            <a:endParaRPr lang="en-US" altLang="zh-CN" sz="2800" dirty="0" smtClean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US" altLang="zh-CN" sz="2400" dirty="0" smtClean="0">
                <a:solidFill>
                  <a:srgbClr val="000000"/>
                </a:solidFill>
              </a:rPr>
              <a:t>   《</a:t>
            </a:r>
            <a:r>
              <a:rPr lang="zh-CN" altLang="en-US" sz="2400" dirty="0" smtClean="0">
                <a:solidFill>
                  <a:srgbClr val="000000"/>
                </a:solidFill>
              </a:rPr>
              <a:t>舌尖上的中国</a:t>
            </a:r>
            <a:r>
              <a:rPr lang="en-US" altLang="zh-CN" sz="2400" dirty="0" smtClean="0">
                <a:solidFill>
                  <a:srgbClr val="000000"/>
                </a:solidFill>
              </a:rPr>
              <a:t>》</a:t>
            </a:r>
            <a:r>
              <a:rPr lang="zh-CN" altLang="en-US" sz="2400" dirty="0" smtClean="0">
                <a:solidFill>
                  <a:srgbClr val="000000"/>
                </a:solidFill>
              </a:rPr>
              <a:t>之中华自然</a:t>
            </a:r>
            <a:r>
              <a:rPr lang="zh-CN" altLang="en-US" sz="1400" dirty="0">
                <a:solidFill>
                  <a:srgbClr val="000000"/>
                </a:solidFill>
                <a:hlinkClick r:id="rId9" action="ppaction://hlinksldjump"/>
              </a:rPr>
              <a:t>▽</a:t>
            </a:r>
            <a:endParaRPr lang="en-US" altLang="zh-CN" sz="1400" dirty="0" smtClean="0">
              <a:solidFill>
                <a:srgbClr val="000000"/>
              </a:solidFill>
            </a:endParaRPr>
          </a:p>
          <a:p>
            <a:endParaRPr lang="zh-CN" altLang="en-US" sz="2400" dirty="0" smtClean="0">
              <a:solidFill>
                <a:srgbClr val="000000"/>
              </a:solidFill>
            </a:endParaRPr>
          </a:p>
          <a:p>
            <a:pPr>
              <a:buFontTx/>
              <a:buNone/>
            </a:pPr>
            <a:endParaRPr lang="en-US" altLang="zh-CN" sz="2800" dirty="0">
              <a:solidFill>
                <a:srgbClr val="000000"/>
              </a:solidFill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-43715" y="144603"/>
            <a:ext cx="8993409" cy="6596777"/>
            <a:chOff x="670269" y="448224"/>
            <a:chExt cx="3173584" cy="2286117"/>
          </a:xfrm>
        </p:grpSpPr>
        <p:sp>
          <p:nvSpPr>
            <p:cNvPr id="8" name="矩形 7"/>
            <p:cNvSpPr/>
            <p:nvPr/>
          </p:nvSpPr>
          <p:spPr>
            <a:xfrm>
              <a:off x="795696" y="448224"/>
              <a:ext cx="3048157" cy="2286117"/>
            </a:xfrm>
            <a:prstGeom prst="rect">
              <a:avLst/>
            </a:prstGeom>
            <a:noFill/>
            <a:ln w="9525" cap="flat" cmpd="sng" algn="ctr">
              <a:noFill/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cxnSp>
          <p:nvCxnSpPr>
            <p:cNvPr id="10" name="直接连接符 9"/>
            <p:cNvCxnSpPr/>
            <p:nvPr/>
          </p:nvCxnSpPr>
          <p:spPr>
            <a:xfrm>
              <a:off x="670269" y="2588237"/>
              <a:ext cx="2403130" cy="2075"/>
            </a:xfrm>
            <a:prstGeom prst="line">
              <a:avLst/>
            </a:prstGeom>
            <a:noFill/>
            <a:ln w="19050" cap="flat" cmpd="sng" algn="ctr">
              <a:solidFill>
                <a:schemeClr val="accent2">
                  <a:lumMod val="75000"/>
                </a:schemeClr>
              </a:solidFill>
              <a:prstDash val="solid"/>
            </a:ln>
            <a:effectLst/>
          </p:spPr>
        </p:cxnSp>
        <p:pic>
          <p:nvPicPr>
            <p:cNvPr id="12" name="4051" descr="允"/>
            <p:cNvPicPr/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5256" y="575605"/>
              <a:ext cx="76031" cy="4987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" name="4051" descr="允"/>
            <p:cNvPicPr/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38537" y="575605"/>
              <a:ext cx="80349" cy="4961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" name="4055" descr="公"/>
            <p:cNvPicPr/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6896" y="578779"/>
              <a:ext cx="68623" cy="4644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" name="786" descr="能"/>
            <p:cNvPicPr/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0177" y="572430"/>
              <a:ext cx="53212" cy="5596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" name="4101" descr="日"/>
            <p:cNvPicPr/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92638" y="581955"/>
              <a:ext cx="45719" cy="457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7" name="5264" descr="新"/>
            <p:cNvPicPr/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68868" y="576621"/>
              <a:ext cx="58125" cy="517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" name="4103" descr="月"/>
            <p:cNvPicPr/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70508" y="576875"/>
              <a:ext cx="52409" cy="486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9" name="2051" descr="异"/>
            <p:cNvPicPr/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72149" y="572430"/>
              <a:ext cx="61300" cy="5914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1" name="247" descr="重"/>
            <p:cNvPicPr/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73400" y="2552106"/>
              <a:ext cx="78400" cy="6629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2" name="2495" descr="庆"/>
            <p:cNvPicPr/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61325" y="2554900"/>
              <a:ext cx="80646" cy="666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3" name="1146" descr="南"/>
            <p:cNvPicPr/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51496" y="2554900"/>
              <a:ext cx="60030" cy="644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4" name="1241" descr="开"/>
            <p:cNvPicPr/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3750" y="2554901"/>
              <a:ext cx="62525" cy="635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5" name="4791" descr="中"/>
            <p:cNvPicPr/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08976" y="2554900"/>
              <a:ext cx="73999" cy="708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6" name="3622" descr="学"/>
            <p:cNvPicPr/>
            <p:nvPr/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8850" y="2548550"/>
              <a:ext cx="75610" cy="698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7" name="图片 26"/>
            <p:cNvPicPr>
              <a:picLocks noChangeAspect="1"/>
            </p:cNvPicPr>
            <p:nvPr/>
          </p:nvPicPr>
          <p:blipFill>
            <a:blip r:embed="rId23"/>
            <a:stretch>
              <a:fillRect/>
            </a:stretch>
          </p:blipFill>
          <p:spPr>
            <a:xfrm>
              <a:off x="3600069" y="2530719"/>
              <a:ext cx="103800" cy="103800"/>
            </a:xfrm>
            <a:prstGeom prst="ellipse">
              <a:avLst/>
            </a:prstGeom>
          </p:spPr>
        </p:pic>
      </p:grpSp>
      <p:cxnSp>
        <p:nvCxnSpPr>
          <p:cNvPr id="29" name="直接连接符 28"/>
          <p:cNvCxnSpPr/>
          <p:nvPr/>
        </p:nvCxnSpPr>
        <p:spPr>
          <a:xfrm>
            <a:off x="-1" y="692695"/>
            <a:ext cx="3563889" cy="0"/>
          </a:xfrm>
          <a:prstGeom prst="line">
            <a:avLst/>
          </a:prstGeom>
          <a:noFill/>
          <a:ln w="19050" cap="flat" cmpd="sng" algn="ctr">
            <a:gradFill flip="none" rotWithShape="1">
              <a:gsLst>
                <a:gs pos="80000">
                  <a:srgbClr val="4D008C"/>
                </a:gs>
                <a:gs pos="1389">
                  <a:schemeClr val="bg1">
                    <a:lumMod val="85000"/>
                  </a:schemeClr>
                </a:gs>
                <a:gs pos="20000">
                  <a:schemeClr val="bg1">
                    <a:lumMod val="50000"/>
                  </a:schemeClr>
                </a:gs>
                <a:gs pos="99000">
                  <a:srgbClr val="BA0066"/>
                </a:gs>
              </a:gsLst>
              <a:path path="circle">
                <a:fillToRect l="100000" t="100000"/>
              </a:path>
              <a:tileRect r="-100000" b="-100000"/>
            </a:gradFill>
            <a:prstDash val="solid"/>
          </a:ln>
          <a:effectLst>
            <a:softEdge rad="0"/>
          </a:effectLst>
        </p:spPr>
      </p:cxnSp>
      <p:cxnSp>
        <p:nvCxnSpPr>
          <p:cNvPr id="30" name="直接连接符 29"/>
          <p:cNvCxnSpPr/>
          <p:nvPr/>
        </p:nvCxnSpPr>
        <p:spPr>
          <a:xfrm flipV="1">
            <a:off x="8721125" y="6312599"/>
            <a:ext cx="422875" cy="1"/>
          </a:xfrm>
          <a:prstGeom prst="line">
            <a:avLst/>
          </a:prstGeom>
          <a:noFill/>
          <a:ln w="19050" cap="flat" cmpd="sng" algn="ctr">
            <a:solidFill>
              <a:schemeClr val="accent2">
                <a:lumMod val="75000"/>
              </a:schemeClr>
            </a:solidFill>
            <a:prstDash val="solid"/>
          </a:ln>
          <a:effectLst/>
        </p:spPr>
      </p:cxnSp>
    </p:spTree>
    <p:extLst>
      <p:ext uri="{BB962C8B-B14F-4D97-AF65-F5344CB8AC3E}">
        <p14:creationId xmlns:p14="http://schemas.microsoft.com/office/powerpoint/2010/main" val="3772990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6000"/>
                    </a14:imgEffect>
                    <a14:imgEffect>
                      <a14:brightnessContrast bright="36000" contrast="-6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934"/>
            <a:ext cx="9144000" cy="6867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355438" y="1844824"/>
            <a:ext cx="8004175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117600" indent="-1117600"/>
            <a:r>
              <a:rPr lang="zh-CN" altLang="en-US" sz="4800" dirty="0" smtClean="0">
                <a:solidFill>
                  <a:srgbClr val="993300"/>
                </a:solidFill>
              </a:rPr>
              <a:t>四、地理背景之艺术演义</a:t>
            </a:r>
            <a:endParaRPr lang="zh-CN" altLang="en-US" sz="4800" dirty="0">
              <a:solidFill>
                <a:srgbClr val="993300"/>
              </a:solidFill>
            </a:endParaRPr>
          </a:p>
        </p:txBody>
      </p:sp>
      <p:sp>
        <p:nvSpPr>
          <p:cNvPr id="6" name="Rectangle 9"/>
          <p:cNvSpPr txBox="1">
            <a:spLocks noChangeArrowheads="1"/>
          </p:cNvSpPr>
          <p:nvPr/>
        </p:nvSpPr>
        <p:spPr>
          <a:xfrm>
            <a:off x="683568" y="3645024"/>
            <a:ext cx="8064574" cy="18002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SzPct val="65000"/>
              <a:buNone/>
            </a:pPr>
            <a:r>
              <a:rPr lang="en-US" altLang="zh-CN" dirty="0" smtClean="0">
                <a:solidFill>
                  <a:srgbClr val="000000"/>
                </a:solidFill>
              </a:rPr>
              <a:t>1</a:t>
            </a:r>
            <a:r>
              <a:rPr lang="zh-CN" altLang="en-US" dirty="0" smtClean="0">
                <a:solidFill>
                  <a:srgbClr val="000000"/>
                </a:solidFill>
              </a:rPr>
              <a:t>、全球变暖</a:t>
            </a:r>
            <a:r>
              <a:rPr lang="en-US" altLang="zh-CN" dirty="0" smtClean="0">
                <a:solidFill>
                  <a:srgbClr val="000000"/>
                </a:solidFill>
              </a:rPr>
              <a:t>——</a:t>
            </a:r>
            <a:r>
              <a:rPr lang="zh-CN" altLang="en-US" dirty="0" smtClean="0">
                <a:solidFill>
                  <a:srgbClr val="000000"/>
                </a:solidFill>
              </a:rPr>
              <a:t>一个不可忽视的真相</a:t>
            </a:r>
            <a:r>
              <a:rPr lang="zh-CN" altLang="en-US" sz="1400" dirty="0" smtClean="0">
                <a:solidFill>
                  <a:srgbClr val="000000"/>
                </a:solidFill>
                <a:hlinkClick r:id="rId5" action="ppaction://hlinksldjump"/>
              </a:rPr>
              <a:t>▽</a:t>
            </a:r>
            <a:endParaRPr lang="en-US" altLang="zh-CN" sz="1400" dirty="0" smtClean="0">
              <a:solidFill>
                <a:srgbClr val="000000"/>
              </a:solidFill>
            </a:endParaRPr>
          </a:p>
          <a:p>
            <a:pPr algn="ctr">
              <a:buSzPct val="65000"/>
              <a:buFont typeface="Wingdings" pitchFamily="2" charset="2"/>
              <a:buChar char="l"/>
            </a:pPr>
            <a:endParaRPr lang="en-US" altLang="zh-CN" dirty="0" smtClean="0">
              <a:solidFill>
                <a:srgbClr val="000000"/>
              </a:solidFill>
            </a:endParaRPr>
          </a:p>
          <a:p>
            <a:pPr marL="0" indent="0" algn="ctr">
              <a:buSzPct val="65000"/>
              <a:buNone/>
            </a:pPr>
            <a:r>
              <a:rPr lang="en-US" altLang="zh-CN" dirty="0" smtClean="0">
                <a:solidFill>
                  <a:srgbClr val="000000"/>
                </a:solidFill>
              </a:rPr>
              <a:t>2</a:t>
            </a:r>
            <a:r>
              <a:rPr lang="zh-CN" altLang="en-US" dirty="0" smtClean="0">
                <a:solidFill>
                  <a:srgbClr val="000000"/>
                </a:solidFill>
              </a:rPr>
              <a:t>、上海玩具的海上漂流故事</a:t>
            </a:r>
            <a:r>
              <a:rPr lang="en-US" altLang="zh-CN" dirty="0" smtClean="0">
                <a:solidFill>
                  <a:srgbClr val="000000"/>
                </a:solidFill>
              </a:rPr>
              <a:t>——</a:t>
            </a:r>
            <a:r>
              <a:rPr lang="zh-CN" altLang="en-US" dirty="0" smtClean="0">
                <a:solidFill>
                  <a:srgbClr val="000000"/>
                </a:solidFill>
              </a:rPr>
              <a:t>我的演义</a:t>
            </a:r>
            <a:r>
              <a:rPr lang="zh-CN" altLang="en-US" sz="1400" dirty="0" smtClean="0">
                <a:solidFill>
                  <a:srgbClr val="000000"/>
                </a:solidFill>
                <a:hlinkClick r:id="rId6" action="ppaction://hlinksldjump"/>
              </a:rPr>
              <a:t>▽</a:t>
            </a:r>
            <a:endParaRPr lang="zh-CN" altLang="en-US" sz="1400" dirty="0" smtClean="0">
              <a:solidFill>
                <a:srgbClr val="000000"/>
              </a:solidFill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-1" y="144016"/>
            <a:ext cx="8993409" cy="6596777"/>
            <a:chOff x="670269" y="448224"/>
            <a:chExt cx="3173584" cy="2286117"/>
          </a:xfrm>
        </p:grpSpPr>
        <p:sp>
          <p:nvSpPr>
            <p:cNvPr id="8" name="矩形 7"/>
            <p:cNvSpPr/>
            <p:nvPr/>
          </p:nvSpPr>
          <p:spPr>
            <a:xfrm>
              <a:off x="795696" y="448224"/>
              <a:ext cx="3048157" cy="2286117"/>
            </a:xfrm>
            <a:prstGeom prst="rect">
              <a:avLst/>
            </a:prstGeom>
            <a:noFill/>
            <a:ln w="9525" cap="flat" cmpd="sng" algn="ctr">
              <a:noFill/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cxnSp>
          <p:nvCxnSpPr>
            <p:cNvPr id="10" name="直接连接符 9"/>
            <p:cNvCxnSpPr/>
            <p:nvPr/>
          </p:nvCxnSpPr>
          <p:spPr>
            <a:xfrm>
              <a:off x="670269" y="2596902"/>
              <a:ext cx="2384817" cy="0"/>
            </a:xfrm>
            <a:prstGeom prst="line">
              <a:avLst/>
            </a:prstGeom>
            <a:noFill/>
            <a:ln w="19050" cap="flat" cmpd="sng" algn="ctr">
              <a:solidFill>
                <a:schemeClr val="accent2">
                  <a:lumMod val="75000"/>
                </a:schemeClr>
              </a:solidFill>
              <a:prstDash val="solid"/>
            </a:ln>
            <a:effectLst/>
          </p:spPr>
        </p:cxnSp>
        <p:pic>
          <p:nvPicPr>
            <p:cNvPr id="12" name="4051" descr="允"/>
            <p:cNvPicPr/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5256" y="575605"/>
              <a:ext cx="76031" cy="4987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" name="4051" descr="允"/>
            <p:cNvPicPr/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38537" y="575605"/>
              <a:ext cx="80349" cy="4961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" name="4055" descr="公"/>
            <p:cNvPicPr/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6896" y="578779"/>
              <a:ext cx="68623" cy="4644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" name="786" descr="能"/>
            <p:cNvPicPr/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0177" y="572430"/>
              <a:ext cx="53212" cy="5596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" name="4101" descr="日"/>
            <p:cNvPicPr/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92638" y="581955"/>
              <a:ext cx="45719" cy="457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7" name="5264" descr="新"/>
            <p:cNvPicPr/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68868" y="576621"/>
              <a:ext cx="58125" cy="517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" name="4103" descr="月"/>
            <p:cNvPicPr/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70508" y="576875"/>
              <a:ext cx="52409" cy="486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9" name="2051" descr="异"/>
            <p:cNvPicPr/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72149" y="572430"/>
              <a:ext cx="61300" cy="5914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1" name="247" descr="重"/>
            <p:cNvPicPr/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73400" y="2552106"/>
              <a:ext cx="78400" cy="6629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2" name="2495" descr="庆"/>
            <p:cNvPicPr/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61325" y="2554900"/>
              <a:ext cx="80646" cy="666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3" name="1146" descr="南"/>
            <p:cNvPicPr/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51496" y="2554900"/>
              <a:ext cx="60030" cy="644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4" name="1241" descr="开"/>
            <p:cNvPicPr/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3750" y="2554901"/>
              <a:ext cx="62525" cy="635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5" name="4791" descr="中"/>
            <p:cNvPicPr/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08976" y="2554900"/>
              <a:ext cx="73999" cy="708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6" name="3622" descr="学"/>
            <p:cNvPicPr/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8850" y="2548550"/>
              <a:ext cx="75610" cy="698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7" name="图片 26"/>
            <p:cNvPicPr>
              <a:picLocks noChangeAspect="1"/>
            </p:cNvPicPr>
            <p:nvPr/>
          </p:nvPicPr>
          <p:blipFill>
            <a:blip r:embed="rId20"/>
            <a:stretch>
              <a:fillRect/>
            </a:stretch>
          </p:blipFill>
          <p:spPr>
            <a:xfrm>
              <a:off x="3600069" y="2530923"/>
              <a:ext cx="103800" cy="103800"/>
            </a:xfrm>
            <a:prstGeom prst="ellipse">
              <a:avLst/>
            </a:prstGeom>
          </p:spPr>
        </p:pic>
      </p:grpSp>
      <p:cxnSp>
        <p:nvCxnSpPr>
          <p:cNvPr id="28" name="直接连接符 27"/>
          <p:cNvCxnSpPr/>
          <p:nvPr/>
        </p:nvCxnSpPr>
        <p:spPr>
          <a:xfrm>
            <a:off x="-1" y="692695"/>
            <a:ext cx="3563889" cy="0"/>
          </a:xfrm>
          <a:prstGeom prst="line">
            <a:avLst/>
          </a:prstGeom>
          <a:noFill/>
          <a:ln w="19050" cap="flat" cmpd="sng" algn="ctr">
            <a:gradFill flip="none" rotWithShape="1">
              <a:gsLst>
                <a:gs pos="80000">
                  <a:srgbClr val="4D008C"/>
                </a:gs>
                <a:gs pos="1389">
                  <a:schemeClr val="bg1">
                    <a:lumMod val="85000"/>
                  </a:schemeClr>
                </a:gs>
                <a:gs pos="20000">
                  <a:schemeClr val="bg1">
                    <a:lumMod val="50000"/>
                  </a:schemeClr>
                </a:gs>
                <a:gs pos="99000">
                  <a:srgbClr val="BA0066"/>
                </a:gs>
              </a:gsLst>
              <a:path path="circle">
                <a:fillToRect l="100000" t="100000"/>
              </a:path>
              <a:tileRect r="-100000" b="-100000"/>
            </a:gradFill>
            <a:prstDash val="solid"/>
          </a:ln>
          <a:effectLst>
            <a:softEdge rad="0"/>
          </a:effectLst>
        </p:spPr>
      </p:cxnSp>
      <p:cxnSp>
        <p:nvCxnSpPr>
          <p:cNvPr id="29" name="直接连接符 28"/>
          <p:cNvCxnSpPr/>
          <p:nvPr/>
        </p:nvCxnSpPr>
        <p:spPr>
          <a:xfrm flipV="1">
            <a:off x="8721125" y="6312599"/>
            <a:ext cx="422875" cy="1"/>
          </a:xfrm>
          <a:prstGeom prst="line">
            <a:avLst/>
          </a:prstGeom>
          <a:noFill/>
          <a:ln w="19050" cap="flat" cmpd="sng" algn="ctr">
            <a:solidFill>
              <a:schemeClr val="accent2">
                <a:lumMod val="75000"/>
              </a:schemeClr>
            </a:solidFill>
            <a:prstDash val="solid"/>
          </a:ln>
          <a:effectLst/>
        </p:spPr>
      </p:cxnSp>
    </p:spTree>
    <p:extLst>
      <p:ext uri="{BB962C8B-B14F-4D97-AF65-F5344CB8AC3E}">
        <p14:creationId xmlns:p14="http://schemas.microsoft.com/office/powerpoint/2010/main" val="3772990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6000"/>
                    </a14:imgEffect>
                    <a14:imgEffect>
                      <a14:brightnessContrast bright="36000" contrast="-6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44"/>
            <a:ext cx="9144000" cy="6867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689837" y="1059127"/>
            <a:ext cx="5122862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800" dirty="0" smtClean="0">
                <a:solidFill>
                  <a:srgbClr val="993300"/>
                </a:solidFill>
              </a:rPr>
              <a:t>结    语</a:t>
            </a:r>
            <a:endParaRPr lang="zh-CN" altLang="en-US" sz="4800" dirty="0">
              <a:solidFill>
                <a:srgbClr val="993300"/>
              </a:solidFill>
            </a:endParaRPr>
          </a:p>
        </p:txBody>
      </p:sp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2411760" y="2204864"/>
            <a:ext cx="5184775" cy="396081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12800" indent="-812800">
              <a:lnSpc>
                <a:spcPct val="90000"/>
              </a:lnSpc>
              <a:buFontTx/>
              <a:buNone/>
            </a:pPr>
            <a:r>
              <a:rPr lang="en-US" altLang="zh-CN" dirty="0" smtClean="0">
                <a:solidFill>
                  <a:srgbClr val="000000"/>
                </a:solidFill>
              </a:rPr>
              <a:t>1</a:t>
            </a:r>
            <a:r>
              <a:rPr lang="zh-CN" altLang="en-US" dirty="0" smtClean="0">
                <a:solidFill>
                  <a:srgbClr val="000000"/>
                </a:solidFill>
              </a:rPr>
              <a:t>、发言提纲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zh-CN" altLang="en-US" sz="2400" dirty="0" smtClean="0">
                <a:solidFill>
                  <a:srgbClr val="000000"/>
                </a:solidFill>
              </a:rPr>
              <a:t>       诗歌之地理背景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zh-CN" altLang="en-US" sz="2400" dirty="0" smtClean="0">
                <a:solidFill>
                  <a:srgbClr val="000000"/>
                </a:solidFill>
              </a:rPr>
              <a:t>      小说之地理背景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zh-CN" altLang="en-US" sz="2400" dirty="0" smtClean="0">
                <a:solidFill>
                  <a:srgbClr val="000000"/>
                </a:solidFill>
              </a:rPr>
              <a:t>      电影之地理背景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zh-CN" altLang="en-US" sz="2400" dirty="0" smtClean="0">
                <a:solidFill>
                  <a:srgbClr val="000000"/>
                </a:solidFill>
              </a:rPr>
              <a:t>      地理背景之艺术演义</a:t>
            </a:r>
          </a:p>
          <a:p>
            <a:pPr marL="812800" indent="-812800">
              <a:lnSpc>
                <a:spcPct val="90000"/>
              </a:lnSpc>
              <a:buFontTx/>
              <a:buNone/>
            </a:pPr>
            <a:r>
              <a:rPr lang="en-US" altLang="zh-CN" dirty="0" smtClean="0">
                <a:solidFill>
                  <a:srgbClr val="000000"/>
                </a:solidFill>
              </a:rPr>
              <a:t>2</a:t>
            </a:r>
            <a:r>
              <a:rPr lang="zh-CN" altLang="en-US" dirty="0" smtClean="0">
                <a:solidFill>
                  <a:srgbClr val="000000"/>
                </a:solidFill>
              </a:rPr>
              <a:t>、一点感想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zh-CN" altLang="en-US" sz="2400" dirty="0" smtClean="0">
                <a:solidFill>
                  <a:srgbClr val="000000"/>
                </a:solidFill>
              </a:rPr>
              <a:t>      试上高峰窥皓月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zh-CN" altLang="en-US" sz="2400" dirty="0" smtClean="0">
                <a:solidFill>
                  <a:srgbClr val="000000"/>
                </a:solidFill>
              </a:rPr>
              <a:t>      河山信美，当以艺术教育之</a:t>
            </a:r>
            <a:r>
              <a:rPr lang="zh-CN" altLang="en-US" sz="1400" dirty="0">
                <a:solidFill>
                  <a:srgbClr val="000000"/>
                </a:solidFill>
                <a:hlinkClick r:id="rId5" action="ppaction://hlinksldjump"/>
              </a:rPr>
              <a:t>▽</a:t>
            </a:r>
            <a:endParaRPr lang="zh-CN" altLang="en-US" sz="1400" dirty="0">
              <a:solidFill>
                <a:srgbClr val="000000"/>
              </a:solidFill>
            </a:endParaRPr>
          </a:p>
          <a:p>
            <a:pPr marL="812800" indent="-812800">
              <a:lnSpc>
                <a:spcPct val="90000"/>
              </a:lnSpc>
            </a:pPr>
            <a:endParaRPr lang="zh-CN" altLang="en-US" sz="2400" dirty="0">
              <a:solidFill>
                <a:srgbClr val="000000"/>
              </a:solidFill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-1" y="144591"/>
            <a:ext cx="9036497" cy="6596777"/>
            <a:chOff x="746330" y="448224"/>
            <a:chExt cx="3097523" cy="2286117"/>
          </a:xfrm>
        </p:grpSpPr>
        <p:sp>
          <p:nvSpPr>
            <p:cNvPr id="8" name="矩形 7"/>
            <p:cNvSpPr/>
            <p:nvPr/>
          </p:nvSpPr>
          <p:spPr>
            <a:xfrm>
              <a:off x="795696" y="448224"/>
              <a:ext cx="3048157" cy="2286117"/>
            </a:xfrm>
            <a:prstGeom prst="rect">
              <a:avLst/>
            </a:prstGeom>
            <a:noFill/>
            <a:ln w="9525" cap="flat" cmpd="sng" algn="ctr">
              <a:noFill/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cxnSp>
          <p:nvCxnSpPr>
            <p:cNvPr id="10" name="直接连接符 9"/>
            <p:cNvCxnSpPr/>
            <p:nvPr/>
          </p:nvCxnSpPr>
          <p:spPr>
            <a:xfrm flipV="1">
              <a:off x="746330" y="2584615"/>
              <a:ext cx="2296484" cy="5697"/>
            </a:xfrm>
            <a:prstGeom prst="line">
              <a:avLst/>
            </a:prstGeom>
            <a:noFill/>
            <a:ln w="19050" cap="flat" cmpd="sng" algn="ctr">
              <a:solidFill>
                <a:schemeClr val="accent2">
                  <a:lumMod val="75000"/>
                </a:schemeClr>
              </a:solidFill>
              <a:prstDash val="solid"/>
            </a:ln>
            <a:effectLst/>
          </p:spPr>
        </p:cxnSp>
        <p:pic>
          <p:nvPicPr>
            <p:cNvPr id="12" name="4051" descr="允"/>
            <p:cNvPicPr/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5256" y="575605"/>
              <a:ext cx="76031" cy="4987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" name="4051" descr="允"/>
            <p:cNvPicPr/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38537" y="575605"/>
              <a:ext cx="80349" cy="4961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" name="4055" descr="公"/>
            <p:cNvPicPr/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6896" y="578779"/>
              <a:ext cx="68623" cy="4644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" name="786" descr="能"/>
            <p:cNvPicPr/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0177" y="572430"/>
              <a:ext cx="53212" cy="5596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" name="4101" descr="日"/>
            <p:cNvPicPr/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92638" y="581955"/>
              <a:ext cx="45719" cy="457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7" name="5264" descr="新"/>
            <p:cNvPicPr/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68868" y="576621"/>
              <a:ext cx="58125" cy="517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" name="4103" descr="月"/>
            <p:cNvPicPr/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70508" y="576875"/>
              <a:ext cx="52409" cy="486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9" name="2051" descr="异"/>
            <p:cNvPicPr/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72149" y="572430"/>
              <a:ext cx="61300" cy="5914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1" name="247" descr="重"/>
            <p:cNvPicPr/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73400" y="2552106"/>
              <a:ext cx="78400" cy="6629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2" name="2495" descr="庆"/>
            <p:cNvPicPr/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61325" y="2554900"/>
              <a:ext cx="80646" cy="666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3" name="1146" descr="南"/>
            <p:cNvPicPr/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51496" y="2554900"/>
              <a:ext cx="60030" cy="644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4" name="1241" descr="开"/>
            <p:cNvPicPr/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3750" y="2554901"/>
              <a:ext cx="62525" cy="635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5" name="4791" descr="中"/>
            <p:cNvPicPr/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08976" y="2554900"/>
              <a:ext cx="73999" cy="708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6" name="3622" descr="学"/>
            <p:cNvPicPr/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8850" y="2548550"/>
              <a:ext cx="75610" cy="698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7" name="图片 26"/>
            <p:cNvPicPr>
              <a:picLocks noChangeAspect="1"/>
            </p:cNvPicPr>
            <p:nvPr/>
          </p:nvPicPr>
          <p:blipFill>
            <a:blip r:embed="rId19"/>
            <a:stretch>
              <a:fillRect/>
            </a:stretch>
          </p:blipFill>
          <p:spPr>
            <a:xfrm>
              <a:off x="3600069" y="2530723"/>
              <a:ext cx="103800" cy="103800"/>
            </a:xfrm>
            <a:prstGeom prst="ellipse">
              <a:avLst/>
            </a:prstGeom>
          </p:spPr>
        </p:pic>
      </p:grpSp>
      <p:cxnSp>
        <p:nvCxnSpPr>
          <p:cNvPr id="28" name="直接连接符 27"/>
          <p:cNvCxnSpPr/>
          <p:nvPr/>
        </p:nvCxnSpPr>
        <p:spPr>
          <a:xfrm>
            <a:off x="-1" y="692695"/>
            <a:ext cx="3563889" cy="0"/>
          </a:xfrm>
          <a:prstGeom prst="line">
            <a:avLst/>
          </a:prstGeom>
          <a:noFill/>
          <a:ln w="19050" cap="flat" cmpd="sng" algn="ctr">
            <a:gradFill flip="none" rotWithShape="1">
              <a:gsLst>
                <a:gs pos="80000">
                  <a:srgbClr val="4D008C"/>
                </a:gs>
                <a:gs pos="1389">
                  <a:schemeClr val="bg1">
                    <a:lumMod val="85000"/>
                  </a:schemeClr>
                </a:gs>
                <a:gs pos="20000">
                  <a:schemeClr val="bg1">
                    <a:lumMod val="50000"/>
                  </a:schemeClr>
                </a:gs>
                <a:gs pos="99000">
                  <a:srgbClr val="BA0066"/>
                </a:gs>
              </a:gsLst>
              <a:path path="circle">
                <a:fillToRect l="100000" t="100000"/>
              </a:path>
              <a:tileRect r="-100000" b="-100000"/>
            </a:gradFill>
            <a:prstDash val="solid"/>
          </a:ln>
          <a:effectLst>
            <a:softEdge rad="0"/>
          </a:effectLst>
        </p:spPr>
      </p:cxnSp>
      <p:cxnSp>
        <p:nvCxnSpPr>
          <p:cNvPr id="29" name="直接连接符 28"/>
          <p:cNvCxnSpPr/>
          <p:nvPr/>
        </p:nvCxnSpPr>
        <p:spPr>
          <a:xfrm flipV="1">
            <a:off x="8721125" y="6312599"/>
            <a:ext cx="422875" cy="1"/>
          </a:xfrm>
          <a:prstGeom prst="line">
            <a:avLst/>
          </a:prstGeom>
          <a:noFill/>
          <a:ln w="19050" cap="flat" cmpd="sng" algn="ctr">
            <a:solidFill>
              <a:schemeClr val="accent2">
                <a:lumMod val="75000"/>
              </a:schemeClr>
            </a:solidFill>
            <a:prstDash val="solid"/>
          </a:ln>
          <a:effectLst/>
        </p:spPr>
      </p:cxnSp>
    </p:spTree>
    <p:extLst>
      <p:ext uri="{BB962C8B-B14F-4D97-AF65-F5344CB8AC3E}">
        <p14:creationId xmlns:p14="http://schemas.microsoft.com/office/powerpoint/2010/main" val="3772990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26988"/>
            <a:ext cx="9161463" cy="6884988"/>
          </a:xfrm>
          <a:prstGeom prst="rect">
            <a:avLst/>
          </a:prstGeom>
        </p:spPr>
      </p:pic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6804248" y="548680"/>
            <a:ext cx="946448" cy="4596110"/>
          </a:xfrm>
        </p:spPr>
        <p:txBody>
          <a:bodyPr vert="eaVert">
            <a:normAutofit/>
          </a:bodyPr>
          <a:lstStyle/>
          <a:p>
            <a:pPr marL="0" indent="0">
              <a:buNone/>
            </a:pPr>
            <a:r>
              <a:rPr lang="zh-CN" altLang="en-US" sz="3600" b="1" dirty="0" smtClean="0">
                <a:latin typeface="华文新魏" pitchFamily="2" charset="-122"/>
                <a:ea typeface="华文新魏" pitchFamily="2" charset="-122"/>
              </a:rPr>
              <a:t> 仁者乐山    智者乐水</a:t>
            </a:r>
            <a:endParaRPr lang="zh-CN" altLang="en-US" sz="36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half" idx="2"/>
          </p:nvPr>
        </p:nvSpPr>
        <p:spPr>
          <a:xfrm>
            <a:off x="936974" y="2851205"/>
            <a:ext cx="1053753" cy="3074020"/>
          </a:xfrm>
        </p:spPr>
        <p:txBody>
          <a:bodyPr vert="eaVert">
            <a:normAutofit/>
          </a:bodyPr>
          <a:lstStyle/>
          <a:p>
            <a:r>
              <a:rPr lang="zh-CN" altLang="en-US" sz="2400" dirty="0" smtClean="0"/>
              <a:t>重庆南开中学   杨清</a:t>
            </a:r>
            <a:endParaRPr lang="en-US" altLang="zh-CN" sz="2400" dirty="0" smtClean="0"/>
          </a:p>
          <a:p>
            <a:r>
              <a:rPr lang="zh-CN" altLang="en-US" sz="2400" dirty="0" smtClean="0"/>
              <a:t>二</a:t>
            </a:r>
            <a:r>
              <a:rPr lang="en-US" altLang="zh-CN" sz="2400" dirty="0" smtClean="0"/>
              <a:t>0</a:t>
            </a:r>
            <a:r>
              <a:rPr lang="zh-CN" altLang="en-US" sz="2400" dirty="0" smtClean="0"/>
              <a:t>一二年八月二日</a:t>
            </a:r>
            <a:endParaRPr lang="zh-CN" altLang="en-US" sz="2400" dirty="0"/>
          </a:p>
        </p:txBody>
      </p:sp>
      <p:sp>
        <p:nvSpPr>
          <p:cNvPr id="7" name="矩形 6"/>
          <p:cNvSpPr/>
          <p:nvPr/>
        </p:nvSpPr>
        <p:spPr>
          <a:xfrm>
            <a:off x="4119627" y="1700808"/>
            <a:ext cx="1107996" cy="3712975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eaVert" wrap="square" lIns="91440" tIns="45720" rIns="91440" bIns="45720">
            <a:spAutoFit/>
          </a:bodyPr>
          <a:lstStyle/>
          <a:p>
            <a:pPr algn="ctr"/>
            <a:r>
              <a:rPr lang="zh-CN" altLang="en-US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谢谢大</a:t>
            </a:r>
            <a:r>
              <a:rPr lang="zh-CN" altLang="en-US" sz="6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家</a:t>
            </a:r>
            <a:endParaRPr lang="zh-CN" altLang="en-US" sz="6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9" name="Picture 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226" y="5589240"/>
            <a:ext cx="696470" cy="71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4004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6000"/>
                    </a14:imgEffect>
                    <a14:imgEffect>
                      <a14:brightnessContrast bright="36000" contrast="-6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43"/>
            <a:ext cx="9144000" cy="6867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-27384"/>
            <a:ext cx="8606730" cy="6885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291" name="Rectangle 10"/>
          <p:cNvSpPr>
            <a:spLocks noGrp="1" noChangeArrowheads="1"/>
          </p:cNvSpPr>
          <p:nvPr>
            <p:ph type="title" orient="vert"/>
          </p:nvPr>
        </p:nvSpPr>
        <p:spPr>
          <a:xfrm>
            <a:off x="6443663" y="333375"/>
            <a:ext cx="2233612" cy="5851525"/>
          </a:xfrm>
        </p:spPr>
        <p:txBody>
          <a:bodyPr/>
          <a:lstStyle/>
          <a:p>
            <a:pPr algn="l" eaLnBrk="1" hangingPunct="1"/>
            <a:r>
              <a:rPr lang="en-US" altLang="zh-CN" sz="3200" dirty="0" smtClean="0">
                <a:solidFill>
                  <a:schemeClr val="bg1"/>
                </a:solidFill>
              </a:rPr>
              <a:t>           </a:t>
            </a:r>
            <a:r>
              <a:rPr lang="zh-CN" altLang="en-US" sz="3200" dirty="0" smtClean="0">
                <a:solidFill>
                  <a:schemeClr val="bg1"/>
                </a:solidFill>
              </a:rPr>
              <a:t>出塞  </a:t>
            </a:r>
            <a:r>
              <a:rPr lang="zh-CN" altLang="en-US" sz="2800" dirty="0" smtClean="0">
                <a:solidFill>
                  <a:schemeClr val="bg1"/>
                </a:solidFill>
              </a:rPr>
              <a:t>（唐  王之焕）</a:t>
            </a:r>
            <a:r>
              <a:rPr lang="zh-CN" altLang="en-US" sz="3200" dirty="0" smtClean="0">
                <a:solidFill>
                  <a:schemeClr val="bg1"/>
                </a:solidFill>
              </a:rPr>
              <a:t/>
            </a:r>
            <a:br>
              <a:rPr lang="zh-CN" altLang="en-US" sz="3200" dirty="0" smtClean="0">
                <a:solidFill>
                  <a:schemeClr val="bg1"/>
                </a:solidFill>
              </a:rPr>
            </a:br>
            <a:r>
              <a:rPr lang="zh-CN" altLang="en-US" sz="3200" dirty="0" smtClean="0">
                <a:solidFill>
                  <a:schemeClr val="bg1"/>
                </a:solidFill>
              </a:rPr>
              <a:t>  </a:t>
            </a:r>
            <a:r>
              <a:rPr lang="zh-CN" altLang="en-US" sz="2800" dirty="0" smtClean="0">
                <a:solidFill>
                  <a:schemeClr val="bg1"/>
                </a:solidFill>
              </a:rPr>
              <a:t>黄河远上白云间， 一片孤城万仞山</a:t>
            </a:r>
            <a:br>
              <a:rPr lang="zh-CN" altLang="en-US" sz="2800" dirty="0" smtClean="0">
                <a:solidFill>
                  <a:schemeClr val="bg1"/>
                </a:solidFill>
              </a:rPr>
            </a:br>
            <a:r>
              <a:rPr lang="zh-CN" altLang="en-US" sz="2800" dirty="0" smtClean="0">
                <a:solidFill>
                  <a:schemeClr val="bg1"/>
                </a:solidFill>
              </a:rPr>
              <a:t>   羌笛何须怨杨柳， 春风不度玉门关</a:t>
            </a:r>
            <a:r>
              <a:rPr lang="zh-CN" altLang="en-US" sz="2800" dirty="0" smtClean="0"/>
              <a:t>。</a:t>
            </a:r>
            <a:r>
              <a:rPr lang="zh-CN" altLang="en-US" dirty="0" smtClean="0"/>
              <a:t> </a:t>
            </a:r>
          </a:p>
        </p:txBody>
      </p:sp>
      <p:sp>
        <p:nvSpPr>
          <p:cNvPr id="12292" name="Rectangle 11"/>
          <p:cNvSpPr>
            <a:spLocks noGrp="1" noChangeArrowheads="1"/>
          </p:cNvSpPr>
          <p:nvPr>
            <p:ph type="body" orient="vert" idx="1"/>
          </p:nvPr>
        </p:nvSpPr>
        <p:spPr>
          <a:xfrm>
            <a:off x="467544" y="1438525"/>
            <a:ext cx="3904357" cy="5374851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zh-CN" dirty="0" smtClean="0">
                <a:solidFill>
                  <a:schemeClr val="bg1"/>
                </a:solidFill>
              </a:rPr>
              <a:t>       </a:t>
            </a:r>
            <a:r>
              <a:rPr lang="zh-CN" altLang="en-US" dirty="0" smtClean="0">
                <a:solidFill>
                  <a:schemeClr val="bg1"/>
                </a:solidFill>
              </a:rPr>
              <a:t>关山月   </a:t>
            </a:r>
            <a:r>
              <a:rPr lang="en-US" altLang="zh-CN" sz="2800" dirty="0" smtClean="0">
                <a:solidFill>
                  <a:schemeClr val="bg1"/>
                </a:solidFill>
              </a:rPr>
              <a:t>(</a:t>
            </a:r>
            <a:r>
              <a:rPr lang="zh-CN" altLang="en-US" sz="2800" dirty="0" smtClean="0">
                <a:solidFill>
                  <a:schemeClr val="bg1"/>
                </a:solidFill>
              </a:rPr>
              <a:t>唐  李白</a:t>
            </a:r>
            <a:r>
              <a:rPr lang="en-US" altLang="zh-CN" sz="2800" dirty="0" smtClean="0">
                <a:solidFill>
                  <a:schemeClr val="bg1"/>
                </a:solidFill>
              </a:rPr>
              <a:t>)</a:t>
            </a:r>
            <a:r>
              <a:rPr lang="en-US" altLang="zh-CN" dirty="0" smtClean="0">
                <a:solidFill>
                  <a:schemeClr val="bg1"/>
                </a:solidFill>
              </a:rPr>
              <a:t> </a:t>
            </a:r>
            <a:br>
              <a:rPr lang="en-US" altLang="zh-CN" dirty="0" smtClean="0">
                <a:solidFill>
                  <a:schemeClr val="bg1"/>
                </a:solidFill>
              </a:rPr>
            </a:br>
            <a:r>
              <a:rPr lang="zh-CN" altLang="en-US" dirty="0" smtClean="0">
                <a:solidFill>
                  <a:schemeClr val="bg1"/>
                </a:solidFill>
              </a:rPr>
              <a:t>明月出天山，苍茫云海间</a:t>
            </a:r>
            <a:br>
              <a:rPr lang="zh-CN" altLang="en-US" dirty="0" smtClean="0">
                <a:solidFill>
                  <a:schemeClr val="bg1"/>
                </a:solidFill>
              </a:rPr>
            </a:br>
            <a:r>
              <a:rPr lang="zh-CN" altLang="en-US" dirty="0" smtClean="0">
                <a:solidFill>
                  <a:schemeClr val="bg1"/>
                </a:solidFill>
              </a:rPr>
              <a:t>长风几万里，吹度玉门关</a:t>
            </a:r>
            <a:br>
              <a:rPr lang="zh-CN" altLang="en-US" dirty="0" smtClean="0">
                <a:solidFill>
                  <a:schemeClr val="bg1"/>
                </a:solidFill>
              </a:rPr>
            </a:br>
            <a:r>
              <a:rPr lang="zh-CN" altLang="en-US" dirty="0" smtClean="0">
                <a:solidFill>
                  <a:schemeClr val="bg1"/>
                </a:solidFill>
              </a:rPr>
              <a:t>汉下白登道，胡窥青海湾</a:t>
            </a:r>
            <a:br>
              <a:rPr lang="zh-CN" altLang="en-US" dirty="0" smtClean="0">
                <a:solidFill>
                  <a:schemeClr val="bg1"/>
                </a:solidFill>
              </a:rPr>
            </a:br>
            <a:r>
              <a:rPr lang="zh-CN" altLang="en-US" dirty="0" smtClean="0">
                <a:solidFill>
                  <a:schemeClr val="bg1"/>
                </a:solidFill>
              </a:rPr>
              <a:t>由来征战地，不见有人还</a:t>
            </a:r>
            <a:br>
              <a:rPr lang="zh-CN" altLang="en-US" dirty="0" smtClean="0">
                <a:solidFill>
                  <a:schemeClr val="bg1"/>
                </a:solidFill>
              </a:rPr>
            </a:br>
            <a:r>
              <a:rPr lang="zh-CN" altLang="en-US" dirty="0" smtClean="0">
                <a:solidFill>
                  <a:schemeClr val="bg1"/>
                </a:solidFill>
              </a:rPr>
              <a:t>戍客望边邑，思归多苦</a:t>
            </a:r>
            <a:r>
              <a:rPr lang="zh-CN" altLang="en-US" dirty="0" smtClean="0">
                <a:solidFill>
                  <a:schemeClr val="bg1"/>
                </a:solidFill>
              </a:rPr>
              <a:t>颜</a:t>
            </a:r>
            <a:r>
              <a:rPr lang="zh-CN" altLang="en-US" dirty="0" smtClean="0">
                <a:solidFill>
                  <a:schemeClr val="bg1"/>
                </a:solidFill>
              </a:rPr>
              <a:t/>
            </a:r>
            <a:br>
              <a:rPr lang="zh-CN" altLang="en-US" dirty="0" smtClean="0">
                <a:solidFill>
                  <a:schemeClr val="bg1"/>
                </a:solidFill>
              </a:rPr>
            </a:br>
            <a:r>
              <a:rPr lang="zh-CN" altLang="en-US" dirty="0" smtClean="0">
                <a:solidFill>
                  <a:schemeClr val="bg1"/>
                </a:solidFill>
              </a:rPr>
              <a:t>高楼当此夜，叹息未应</a:t>
            </a:r>
            <a:r>
              <a:rPr lang="zh-CN" altLang="en-US" dirty="0" smtClean="0">
                <a:solidFill>
                  <a:schemeClr val="bg1"/>
                </a:solidFill>
              </a:rPr>
              <a:t>闲</a:t>
            </a:r>
            <a:r>
              <a:rPr lang="zh-CN" altLang="en-US" dirty="0" smtClean="0"/>
              <a:t>  </a:t>
            </a:r>
            <a:r>
              <a:rPr lang="zh-CN" altLang="en-US" sz="1800" dirty="0" smtClean="0">
                <a:solidFill>
                  <a:srgbClr val="00B0F0"/>
                </a:solidFill>
                <a:hlinkClick r:id="rId5" action="ppaction://hlinksldjump"/>
              </a:rPr>
              <a:t>△</a:t>
            </a:r>
            <a:r>
              <a:rPr lang="zh-CN" altLang="en-US" dirty="0" smtClean="0">
                <a:solidFill>
                  <a:srgbClr val="00B0F0"/>
                </a:solidFill>
              </a:rPr>
              <a:t> </a:t>
            </a:r>
            <a:endParaRPr lang="zh-CN" altLang="en-US" dirty="0" smtClean="0">
              <a:solidFill>
                <a:srgbClr val="00B0F0"/>
              </a:solidFill>
            </a:endParaRPr>
          </a:p>
        </p:txBody>
      </p:sp>
      <p:sp>
        <p:nvSpPr>
          <p:cNvPr id="12293" name="Line 20"/>
          <p:cNvSpPr>
            <a:spLocks noChangeShapeType="1"/>
          </p:cNvSpPr>
          <p:nvPr/>
        </p:nvSpPr>
        <p:spPr bwMode="auto">
          <a:xfrm>
            <a:off x="6876256" y="620688"/>
            <a:ext cx="0" cy="540067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4" name="Line 21"/>
          <p:cNvSpPr>
            <a:spLocks noChangeShapeType="1"/>
          </p:cNvSpPr>
          <p:nvPr/>
        </p:nvSpPr>
        <p:spPr bwMode="auto">
          <a:xfrm>
            <a:off x="2843808" y="1844699"/>
            <a:ext cx="0" cy="4392613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9003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6000"/>
                    </a14:imgEffect>
                    <a14:imgEffect>
                      <a14:brightnessContrast bright="36000" contrast="-6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43"/>
            <a:ext cx="9144000" cy="6867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4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188913"/>
            <a:ext cx="6107112" cy="4581525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  <a:effectLst>
            <a:outerShdw blurRad="50800" dist="1143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213100"/>
            <a:ext cx="4968875" cy="3338513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  <a:effectLst>
            <a:outerShdw blurRad="50800" dist="1143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6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765175"/>
            <a:ext cx="2160588" cy="1574800"/>
          </a:xfrm>
        </p:spPr>
        <p:txBody>
          <a:bodyPr/>
          <a:lstStyle/>
          <a:p>
            <a:pPr algn="l" eaLnBrk="1" hangingPunct="1"/>
            <a:r>
              <a:rPr lang="zh-CN" altLang="en-US" sz="1800" smtClean="0"/>
              <a:t>冬季风的特点：</a:t>
            </a:r>
            <a:br>
              <a:rPr lang="zh-CN" altLang="en-US" sz="1800" smtClean="0"/>
            </a:br>
            <a:r>
              <a:rPr lang="zh-CN" altLang="en-US" sz="1800" smtClean="0"/>
              <a:t>盛行偏北风</a:t>
            </a:r>
            <a:br>
              <a:rPr lang="zh-CN" altLang="en-US" sz="1800" smtClean="0"/>
            </a:br>
            <a:r>
              <a:rPr lang="zh-CN" altLang="en-US" sz="1800" smtClean="0"/>
              <a:t>低温干燥</a:t>
            </a:r>
            <a:br>
              <a:rPr lang="zh-CN" altLang="en-US" sz="1800" smtClean="0"/>
            </a:br>
            <a:r>
              <a:rPr lang="zh-CN" altLang="en-US" sz="1800" smtClean="0"/>
              <a:t>风力强劲</a:t>
            </a:r>
          </a:p>
        </p:txBody>
      </p:sp>
      <p:sp>
        <p:nvSpPr>
          <p:cNvPr id="1331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84888" y="4941888"/>
            <a:ext cx="2447925" cy="1528762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zh-CN" altLang="en-US" sz="1800" dirty="0" smtClean="0"/>
              <a:t>夏季风的特点：</a:t>
            </a:r>
          </a:p>
          <a:p>
            <a:pPr eaLnBrk="1" hangingPunct="1">
              <a:buFontTx/>
              <a:buNone/>
            </a:pPr>
            <a:r>
              <a:rPr lang="zh-CN" altLang="en-US" sz="1800" dirty="0" smtClean="0"/>
              <a:t>盛行偏南风</a:t>
            </a:r>
          </a:p>
          <a:p>
            <a:pPr eaLnBrk="1" hangingPunct="1">
              <a:buFontTx/>
              <a:buNone/>
            </a:pPr>
            <a:r>
              <a:rPr lang="zh-CN" altLang="en-US" sz="1800" dirty="0" smtClean="0"/>
              <a:t>高温多雨</a:t>
            </a:r>
          </a:p>
          <a:p>
            <a:pPr eaLnBrk="1" hangingPunct="1">
              <a:buFontTx/>
              <a:buNone/>
            </a:pPr>
            <a:r>
              <a:rPr lang="zh-CN" altLang="en-US" sz="1800" dirty="0" smtClean="0"/>
              <a:t>风力较弱 </a:t>
            </a:r>
            <a:r>
              <a:rPr lang="zh-CN" altLang="en-US" sz="1200" dirty="0" smtClean="0">
                <a:hlinkClick r:id="rId6" action="ppaction://hlinksldjump"/>
              </a:rPr>
              <a:t>△</a:t>
            </a:r>
            <a:r>
              <a:rPr lang="zh-CN" altLang="en-US" sz="1800" dirty="0" smtClean="0"/>
              <a:t> </a:t>
            </a:r>
          </a:p>
        </p:txBody>
      </p:sp>
      <p:sp>
        <p:nvSpPr>
          <p:cNvPr id="13318" name="Line 12"/>
          <p:cNvSpPr>
            <a:spLocks noChangeShapeType="1"/>
          </p:cNvSpPr>
          <p:nvPr/>
        </p:nvSpPr>
        <p:spPr bwMode="auto">
          <a:xfrm flipH="1">
            <a:off x="250825" y="2205038"/>
            <a:ext cx="5113338" cy="1008062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19" name="Line 13"/>
          <p:cNvSpPr>
            <a:spLocks noChangeShapeType="1"/>
          </p:cNvSpPr>
          <p:nvPr/>
        </p:nvSpPr>
        <p:spPr bwMode="auto">
          <a:xfrm flipH="1">
            <a:off x="971550" y="2205038"/>
            <a:ext cx="4392613" cy="1008062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4808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6000"/>
                    </a14:imgEffect>
                    <a14:imgEffect>
                      <a14:brightnessContrast bright="36000" contrast="-6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43"/>
            <a:ext cx="9144000" cy="6867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8" name="Picture 7" descr="e22623813bc3d5f09023d9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8631238" cy="6264275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  <a:effectLst>
            <a:outerShdw blurRad="50800" dist="1143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39" name="Rectangle 2"/>
          <p:cNvSpPr>
            <a:spLocks noGrp="1" noChangeArrowheads="1"/>
          </p:cNvSpPr>
          <p:nvPr>
            <p:ph type="title" orient="vert"/>
          </p:nvPr>
        </p:nvSpPr>
        <p:spPr>
          <a:xfrm>
            <a:off x="7020272" y="332656"/>
            <a:ext cx="1614488" cy="460851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zh-CN" sz="2800" dirty="0" smtClean="0"/>
              <a:t/>
            </a:r>
            <a:br>
              <a:rPr lang="en-US" altLang="zh-CN" sz="2800" dirty="0" smtClean="0"/>
            </a:br>
            <a:r>
              <a:rPr lang="zh-CN" altLang="en-US" sz="2800" b="1" dirty="0" smtClean="0">
                <a:solidFill>
                  <a:srgbClr val="FF0000"/>
                </a:solidFill>
              </a:rPr>
              <a:t>小        至</a:t>
            </a:r>
            <a:r>
              <a:rPr lang="zh-CN" altLang="en-US" sz="2800" dirty="0" smtClean="0"/>
              <a:t> </a:t>
            </a:r>
            <a:br>
              <a:rPr lang="zh-CN" altLang="en-US" sz="2800" dirty="0" smtClean="0"/>
            </a:br>
            <a:r>
              <a:rPr lang="zh-CN" altLang="en-US" sz="2000" dirty="0" smtClean="0">
                <a:solidFill>
                  <a:schemeClr val="bg1"/>
                </a:solidFill>
              </a:rPr>
              <a:t>（唐）杜甫</a:t>
            </a:r>
            <a:r>
              <a:rPr lang="zh-CN" altLang="en-US" sz="2800" dirty="0" smtClean="0">
                <a:solidFill>
                  <a:schemeClr val="bg1"/>
                </a:solidFill>
              </a:rPr>
              <a:t> </a:t>
            </a:r>
            <a:br>
              <a:rPr lang="zh-CN" altLang="en-US" sz="2800" dirty="0" smtClean="0">
                <a:solidFill>
                  <a:schemeClr val="bg1"/>
                </a:solidFill>
              </a:rPr>
            </a:br>
            <a:endParaRPr lang="zh-CN" altLang="en-US" sz="2800" dirty="0" smtClean="0">
              <a:solidFill>
                <a:schemeClr val="bg1"/>
              </a:solidFill>
            </a:endParaRPr>
          </a:p>
        </p:txBody>
      </p:sp>
      <p:sp>
        <p:nvSpPr>
          <p:cNvPr id="14340" name="Rectangle 3"/>
          <p:cNvSpPr>
            <a:spLocks noGrp="1" noChangeArrowheads="1"/>
          </p:cNvSpPr>
          <p:nvPr>
            <p:ph type="body" orient="vert" idx="1"/>
          </p:nvPr>
        </p:nvSpPr>
        <p:spPr>
          <a:xfrm>
            <a:off x="5148263" y="404813"/>
            <a:ext cx="2192337" cy="6119812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zh-CN" altLang="en-US" sz="2800" dirty="0" smtClean="0">
                <a:solidFill>
                  <a:schemeClr val="bg1"/>
                </a:solidFill>
              </a:rPr>
              <a:t>天时人事日相催，冬至阳生春又来</a:t>
            </a:r>
          </a:p>
          <a:p>
            <a:pPr algn="ctr" eaLnBrk="1" hangingPunct="1">
              <a:buFontTx/>
              <a:buNone/>
            </a:pPr>
            <a:r>
              <a:rPr lang="zh-CN" altLang="en-US" sz="2800" dirty="0" smtClean="0">
                <a:solidFill>
                  <a:schemeClr val="bg1"/>
                </a:solidFill>
              </a:rPr>
              <a:t>刺绣五纹添弱线，吹葭六管动飞灰</a:t>
            </a:r>
          </a:p>
          <a:p>
            <a:pPr algn="ctr" eaLnBrk="1" hangingPunct="1">
              <a:buFontTx/>
              <a:buNone/>
            </a:pPr>
            <a:r>
              <a:rPr lang="zh-CN" altLang="en-US" sz="2800" dirty="0" smtClean="0">
                <a:solidFill>
                  <a:schemeClr val="bg1"/>
                </a:solidFill>
              </a:rPr>
              <a:t>岸容待腊将舒柳，山意冲寒欲放梅 </a:t>
            </a:r>
          </a:p>
          <a:p>
            <a:pPr algn="ctr" eaLnBrk="1" hangingPunct="1">
              <a:buFontTx/>
              <a:buNone/>
            </a:pPr>
            <a:r>
              <a:rPr lang="zh-CN" altLang="en-US" sz="2800" dirty="0" smtClean="0">
                <a:solidFill>
                  <a:schemeClr val="bg1"/>
                </a:solidFill>
              </a:rPr>
              <a:t>   云物不殊乡国异，教儿且覆掌中杯 </a:t>
            </a:r>
            <a:r>
              <a:rPr lang="zh-CN" altLang="en-US" sz="1800" dirty="0" smtClean="0">
                <a:solidFill>
                  <a:schemeClr val="bg1"/>
                </a:solidFill>
                <a:hlinkClick r:id="rId5" action="ppaction://hlinksldjump"/>
              </a:rPr>
              <a:t>△</a:t>
            </a:r>
            <a:r>
              <a:rPr lang="zh-CN" altLang="en-US" sz="2800" dirty="0" smtClean="0">
                <a:solidFill>
                  <a:schemeClr val="bg1"/>
                </a:solidFill>
                <a:hlinkClick r:id="rId5" action="ppaction://hlinksldjump"/>
              </a:rPr>
              <a:t> </a:t>
            </a:r>
            <a:endParaRPr lang="zh-CN" altLang="en-US" sz="28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4502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6000"/>
                    </a14:imgEffect>
                    <a14:imgEffect>
                      <a14:brightnessContrast bright="36000" contrast="-6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43"/>
            <a:ext cx="9144000" cy="6867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2" name="Picture 5" descr="1162738439906zzzz0611179_brie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638"/>
            <a:ext cx="6948488" cy="6878638"/>
          </a:xfrm>
          <a:prstGeom prst="rect">
            <a:avLst/>
          </a:prstGeom>
          <a:noFill/>
          <a:ln w="25400">
            <a:solidFill>
              <a:schemeClr val="bg2">
                <a:lumMod val="25000"/>
              </a:schemeClr>
            </a:solidFill>
            <a:miter lim="800000"/>
            <a:headEnd/>
            <a:tailEnd/>
          </a:ln>
          <a:effectLst>
            <a:outerShdw blurRad="50800" dist="1143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3" name="Rectangle 3"/>
          <p:cNvSpPr>
            <a:spLocks noGrp="1" noChangeArrowheads="1"/>
          </p:cNvSpPr>
          <p:nvPr>
            <p:ph type="body" orient="vert" idx="1"/>
          </p:nvPr>
        </p:nvSpPr>
        <p:spPr>
          <a:xfrm>
            <a:off x="6877050" y="260350"/>
            <a:ext cx="1976438" cy="585152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zh-CN" dirty="0" smtClean="0"/>
              <a:t>         </a:t>
            </a:r>
            <a:r>
              <a:rPr lang="zh-CN" altLang="en-US" dirty="0" smtClean="0"/>
              <a:t>夜雨寄北</a:t>
            </a:r>
            <a:r>
              <a:rPr lang="zh-CN" altLang="en-US" sz="2400" dirty="0" smtClean="0"/>
              <a:t>（唐  李商隐）</a:t>
            </a:r>
          </a:p>
          <a:p>
            <a:pPr eaLnBrk="1" hangingPunct="1">
              <a:buFontTx/>
              <a:buNone/>
            </a:pPr>
            <a:r>
              <a:rPr lang="zh-CN" altLang="en-US" dirty="0" smtClean="0"/>
              <a:t>     </a:t>
            </a:r>
            <a:r>
              <a:rPr lang="zh-CN" altLang="en-US" sz="2400" dirty="0" smtClean="0"/>
              <a:t>君问归期未有期，巴山夜雨涨秋池</a:t>
            </a:r>
          </a:p>
          <a:p>
            <a:pPr eaLnBrk="1" hangingPunct="1">
              <a:buFontTx/>
              <a:buNone/>
            </a:pPr>
            <a:r>
              <a:rPr lang="zh-CN" altLang="en-US" sz="2400" dirty="0" smtClean="0"/>
              <a:t>       何当共剪西窗烛，却话巴山夜雨时</a:t>
            </a:r>
            <a:r>
              <a:rPr lang="zh-CN" altLang="en-US" sz="1600" dirty="0" smtClean="0">
                <a:hlinkClick r:id="rId5" action="ppaction://hlinksldjump"/>
              </a:rPr>
              <a:t>△</a:t>
            </a:r>
            <a:r>
              <a:rPr lang="zh-CN" altLang="en-US" sz="2400" dirty="0" smtClean="0">
                <a:hlinkClick r:id="rId5" action="ppaction://hlinksldjump"/>
              </a:rPr>
              <a:t> </a:t>
            </a:r>
            <a:endParaRPr lang="zh-CN" alt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121893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7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>
          <a:xfrm>
            <a:off x="7812360" y="1556792"/>
            <a:ext cx="1090464" cy="3744416"/>
          </a:xfrm>
        </p:spPr>
        <p:txBody>
          <a:bodyPr vert="eaVert">
            <a:normAutofit fontScale="90000"/>
          </a:bodyPr>
          <a:lstStyle/>
          <a:p>
            <a:pPr eaLnBrk="1" hangingPunct="1"/>
            <a:r>
              <a:rPr lang="zh-CN" altLang="en-US" sz="4000" dirty="0" smtClean="0"/>
              <a:t>虞美人</a:t>
            </a:r>
            <a:r>
              <a:rPr lang="en-US" altLang="zh-CN" sz="4000" dirty="0" smtClean="0"/>
              <a:t>·</a:t>
            </a:r>
            <a:r>
              <a:rPr lang="zh-CN" altLang="en-US" sz="4000" dirty="0" smtClean="0"/>
              <a:t>枕上</a:t>
            </a:r>
            <a:br>
              <a:rPr lang="zh-CN" altLang="en-US" sz="4000" dirty="0" smtClean="0"/>
            </a:br>
            <a:r>
              <a:rPr lang="zh-CN" altLang="en-US" sz="2800" dirty="0" smtClean="0"/>
              <a:t>毛泽东</a:t>
            </a:r>
            <a:r>
              <a:rPr lang="zh-CN" altLang="en-US" sz="4000" dirty="0" smtClean="0"/>
              <a:t> </a:t>
            </a:r>
          </a:p>
        </p:txBody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96136" y="85636"/>
            <a:ext cx="2123728" cy="6741367"/>
          </a:xfrm>
        </p:spPr>
        <p:txBody>
          <a:bodyPr vert="eaVert">
            <a:normAutofit/>
          </a:bodyPr>
          <a:lstStyle/>
          <a:p>
            <a:pPr eaLnBrk="1" hangingPunct="1">
              <a:buFontTx/>
              <a:buNone/>
            </a:pPr>
            <a:r>
              <a:rPr lang="en-US" altLang="zh-CN" sz="2800" dirty="0" smtClean="0"/>
              <a:t>          </a:t>
            </a:r>
            <a:r>
              <a:rPr lang="zh-CN" altLang="en-US" sz="2800" dirty="0" smtClean="0"/>
              <a:t>堆来枕上愁何状，江海翻波浪。夜长天色总难明，寂寞披衣起坐数寒星。</a:t>
            </a:r>
            <a:br>
              <a:rPr lang="zh-CN" altLang="en-US" sz="2800" dirty="0" smtClean="0"/>
            </a:br>
            <a:r>
              <a:rPr lang="zh-CN" altLang="en-US" sz="2800" dirty="0" smtClean="0"/>
              <a:t>　晓来百念都灰尽，剩有离人影。一勾残月向西流，对此不抛眼泪也无由</a:t>
            </a:r>
            <a:r>
              <a:rPr lang="zh-CN" altLang="en-US" sz="2800" dirty="0" smtClean="0">
                <a:hlinkClick r:id="rId3" action="ppaction://hlinksldjump"/>
              </a:rPr>
              <a:t>。 </a:t>
            </a:r>
            <a:r>
              <a:rPr lang="zh-CN" altLang="en-US" sz="1800" dirty="0" smtClean="0">
                <a:hlinkClick r:id="rId3" action="ppaction://hlinksldjump"/>
              </a:rPr>
              <a:t>△</a:t>
            </a:r>
            <a:r>
              <a:rPr lang="zh-CN" altLang="en-US" sz="2800" dirty="0" smtClean="0">
                <a:hlinkClick r:id="rId3" action="ppaction://hlinksldjump"/>
              </a:rPr>
              <a:t> </a:t>
            </a:r>
            <a:endParaRPr lang="zh-CN" altLang="en-US" dirty="0" smtClean="0"/>
          </a:p>
        </p:txBody>
      </p:sp>
      <p:pic>
        <p:nvPicPr>
          <p:cNvPr id="1026" name="Picture 2" descr="http://img2009.5sing.com/m/photo/2009/04/04/20090404121207_120258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119" y="0"/>
            <a:ext cx="528301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9043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6000"/>
                    </a14:imgEffect>
                    <a14:imgEffect>
                      <a14:brightnessContrast bright="36000" contrast="-6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43"/>
            <a:ext cx="9144000" cy="6867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0" name="Picture 5" descr="1001292142adcea6bea637eae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0"/>
            <a:ext cx="4692650" cy="68580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>
            <a:outerShdw blurRad="50800" dist="1143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292725" y="0"/>
            <a:ext cx="3394075" cy="6767513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US" altLang="zh-CN" sz="2400" dirty="0" smtClean="0"/>
          </a:p>
          <a:p>
            <a:pPr eaLnBrk="1" hangingPunct="1">
              <a:lnSpc>
                <a:spcPct val="80000"/>
              </a:lnSpc>
            </a:pPr>
            <a:r>
              <a:rPr lang="en-US" altLang="zh-CN" sz="2400" dirty="0" smtClean="0"/>
              <a:t>《</a:t>
            </a:r>
            <a:r>
              <a:rPr lang="zh-CN" altLang="en-US" sz="2400" dirty="0" smtClean="0"/>
              <a:t>射雕英雄传</a:t>
            </a:r>
            <a:r>
              <a:rPr lang="en-US" altLang="zh-CN" sz="2400" dirty="0" smtClean="0"/>
              <a:t>》</a:t>
            </a:r>
            <a:r>
              <a:rPr lang="zh-CN" altLang="en-US" sz="2400" dirty="0" smtClean="0"/>
              <a:t>之第二十一回</a:t>
            </a:r>
          </a:p>
          <a:p>
            <a:pPr eaLnBrk="1" hangingPunct="1">
              <a:lnSpc>
                <a:spcPct val="80000"/>
              </a:lnSpc>
            </a:pPr>
            <a:r>
              <a:rPr lang="zh-CN" altLang="en-US" sz="2400" dirty="0" smtClean="0"/>
              <a:t>千钧巨岩</a:t>
            </a:r>
          </a:p>
          <a:p>
            <a:pPr eaLnBrk="1" hangingPunct="1">
              <a:lnSpc>
                <a:spcPct val="80000"/>
              </a:lnSpc>
            </a:pPr>
            <a:endParaRPr lang="zh-CN" altLang="en-US" sz="2400" dirty="0" smtClean="0"/>
          </a:p>
          <a:p>
            <a:pPr eaLnBrk="1" hangingPunct="1">
              <a:lnSpc>
                <a:spcPct val="80000"/>
              </a:lnSpc>
            </a:pPr>
            <a:r>
              <a:rPr lang="zh-CN" altLang="en-US" sz="2400" dirty="0" smtClean="0"/>
              <a:t>只见头顶是座险峻之极的悬崖，崖边顶上另有一座小山般的巨岩。那岩石恰好一半搁在崖上，一半伸出崖外，左右微微晃动，眼见时时都能掉下。崖上有无数粗藤蜿蜒盘缠，她刚才脚上所绊的藤枝，就与巨岩旁的沙石相连。倘若踏中的是与巨岩相连的藤枝，这块不知有几万斤重的巨岩掉将下来，立时就被压成一团肉酱了。 </a:t>
            </a:r>
            <a:r>
              <a:rPr lang="zh-CN" altLang="en-US" sz="1600" dirty="0" smtClean="0">
                <a:hlinkClick r:id="rId5" action="ppaction://hlinksldjump"/>
              </a:rPr>
              <a:t>△</a:t>
            </a:r>
            <a:r>
              <a:rPr lang="zh-CN" altLang="en-US" sz="2400" dirty="0" smtClean="0">
                <a:hlinkClick r:id="rId5" action="ppaction://hlinksldjump"/>
              </a:rPr>
              <a:t> </a:t>
            </a:r>
            <a:endParaRPr lang="zh-CN" altLang="en-US" sz="2000" dirty="0" smtClean="0"/>
          </a:p>
          <a:p>
            <a:pPr eaLnBrk="1" hangingPunct="1">
              <a:lnSpc>
                <a:spcPct val="80000"/>
              </a:lnSpc>
            </a:pPr>
            <a:endParaRPr lang="en-US" altLang="zh-CN" sz="2000" dirty="0" smtClean="0"/>
          </a:p>
        </p:txBody>
      </p:sp>
    </p:spTree>
    <p:extLst>
      <p:ext uri="{BB962C8B-B14F-4D97-AF65-F5344CB8AC3E}">
        <p14:creationId xmlns:p14="http://schemas.microsoft.com/office/powerpoint/2010/main" val="261669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6000"/>
                    </a14:imgEffect>
                    <a14:imgEffect>
                      <a14:brightnessContrast bright="36000" contrast="-6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43"/>
            <a:ext cx="9144000" cy="6867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60350"/>
            <a:ext cx="4355976" cy="1439863"/>
          </a:xfrm>
        </p:spPr>
        <p:txBody>
          <a:bodyPr/>
          <a:lstStyle/>
          <a:p>
            <a:pPr algn="l" eaLnBrk="1" hangingPunct="1"/>
            <a:r>
              <a:rPr lang="en-US" altLang="zh-CN" sz="2800" dirty="0" smtClean="0"/>
              <a:t>《</a:t>
            </a:r>
            <a:r>
              <a:rPr lang="zh-CN" altLang="en-US" sz="2800" dirty="0" smtClean="0"/>
              <a:t>射雕英雄传</a:t>
            </a:r>
            <a:r>
              <a:rPr lang="en-US" altLang="zh-CN" sz="2800" dirty="0" smtClean="0"/>
              <a:t>》</a:t>
            </a:r>
            <a:r>
              <a:rPr lang="zh-CN" altLang="en-US" sz="2800" dirty="0" smtClean="0"/>
              <a:t>之第七回</a:t>
            </a:r>
            <a:br>
              <a:rPr lang="zh-CN" altLang="en-US" sz="2800" dirty="0" smtClean="0"/>
            </a:br>
            <a:r>
              <a:rPr lang="en-US" altLang="zh-CN" sz="2800" dirty="0" smtClean="0"/>
              <a:t/>
            </a:r>
            <a:br>
              <a:rPr lang="en-US" altLang="zh-CN" sz="2800" dirty="0" smtClean="0"/>
            </a:br>
            <a:r>
              <a:rPr lang="zh-CN" altLang="en-US" sz="2800" dirty="0" smtClean="0"/>
              <a:t>比武招亲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2060575"/>
            <a:ext cx="3322637" cy="42481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zh-CN" altLang="en-US" sz="2400" dirty="0" smtClean="0"/>
              <a:t>郭靖心想：“这公子功夫了得，这姑娘不是敌手，这门亲事做得成了。”暗自代双方欣喜。又想：“六位师父常说，中原武学高手甚多，果然不错。这位公子爷掌法奇妙，变化灵巧，若是跟我动手，我多半便打他不过。” </a:t>
            </a:r>
            <a:br>
              <a:rPr lang="zh-CN" altLang="en-US" sz="2400" dirty="0" smtClean="0"/>
            </a:br>
            <a:r>
              <a:rPr lang="zh-CN" altLang="en-US" sz="2400" dirty="0" smtClean="0">
                <a:hlinkClick r:id="rId4" action="ppaction://hlinksldjump"/>
              </a:rPr>
              <a:t> </a:t>
            </a:r>
            <a:r>
              <a:rPr lang="zh-CN" altLang="en-US" sz="1600" dirty="0" smtClean="0">
                <a:hlinkClick r:id="rId4" action="ppaction://hlinksldjump"/>
              </a:rPr>
              <a:t>△</a:t>
            </a:r>
            <a:r>
              <a:rPr lang="zh-CN" altLang="en-US" sz="2400" dirty="0" smtClean="0">
                <a:hlinkClick r:id="rId4" action="ppaction://hlinksldjump"/>
              </a:rPr>
              <a:t> </a:t>
            </a:r>
            <a:endParaRPr lang="zh-CN" altLang="en-US" sz="2400" dirty="0" smtClean="0"/>
          </a:p>
        </p:txBody>
      </p:sp>
      <p:pic>
        <p:nvPicPr>
          <p:cNvPr id="18436" name="Picture 5" descr="10012912118df58dd3f0cce2c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0"/>
            <a:ext cx="4829175" cy="6858000"/>
          </a:xfrm>
          <a:prstGeom prst="rect">
            <a:avLst/>
          </a:prstGeom>
          <a:noFill/>
          <a:ln>
            <a:noFill/>
          </a:ln>
          <a:effectLst>
            <a:outerShdw blurRad="50800" dist="1143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56463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6000"/>
                    </a14:imgEffect>
                    <a14:imgEffect>
                      <a14:brightnessContrast bright="36000" contrast="-6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43"/>
            <a:ext cx="9144000" cy="6867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58" name="Picture 11" descr="4de4a2fd40e630dcfd037f2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04813"/>
            <a:ext cx="8207375" cy="6156325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  <a:effectLst>
            <a:outerShdw blurRad="50800" dist="1143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675688" y="6061197"/>
            <a:ext cx="574675" cy="5334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zh-CN" sz="2000" dirty="0" smtClean="0">
                <a:hlinkClick r:id="rId5" action="ppaction://hlinksldjump"/>
              </a:rPr>
              <a:t>△</a:t>
            </a:r>
            <a:endParaRPr lang="en-US" altLang="zh-CN" sz="2000" dirty="0" smtClean="0"/>
          </a:p>
        </p:txBody>
      </p:sp>
    </p:spTree>
    <p:extLst>
      <p:ext uri="{BB962C8B-B14F-4D97-AF65-F5344CB8AC3E}">
        <p14:creationId xmlns:p14="http://schemas.microsoft.com/office/powerpoint/2010/main" val="649895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6000"/>
                    </a14:imgEffect>
                    <a14:imgEffect>
                      <a14:brightnessContrast bright="36000" contrast="-6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43"/>
            <a:ext cx="9144000" cy="6867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2" name="Picture 5" descr="MixcoCurren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258" y="1844824"/>
            <a:ext cx="4476750" cy="4810125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>
            <a:outerShdw blurRad="50800" dist="1143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3" name="Picture 6" descr="0130000016548812167851655671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563888" y="199181"/>
            <a:ext cx="5410200" cy="4525963"/>
          </a:xfrm>
          <a:noFill/>
          <a:ln w="25400">
            <a:solidFill>
              <a:schemeClr val="bg1"/>
            </a:solidFill>
            <a:miter lim="800000"/>
            <a:headEnd/>
            <a:tailEnd/>
          </a:ln>
          <a:effectLst>
            <a:outerShdw dist="114300" dir="2700000" algn="ctr" rotWithShape="0">
              <a:srgbClr val="80808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4" name="Rectangle 2"/>
          <p:cNvSpPr>
            <a:spLocks noGrp="1" noChangeArrowheads="1"/>
          </p:cNvSpPr>
          <p:nvPr>
            <p:ph type="title"/>
          </p:nvPr>
        </p:nvSpPr>
        <p:spPr>
          <a:xfrm>
            <a:off x="8485188" y="5949950"/>
            <a:ext cx="658812" cy="706438"/>
          </a:xfrm>
        </p:spPr>
        <p:txBody>
          <a:bodyPr/>
          <a:lstStyle/>
          <a:p>
            <a:pPr eaLnBrk="1" hangingPunct="1"/>
            <a:r>
              <a:rPr lang="en-US" altLang="zh-CN" sz="2000" dirty="0" smtClean="0">
                <a:hlinkClick r:id="rId6" action="ppaction://hlinksldjump"/>
              </a:rPr>
              <a:t>△</a:t>
            </a:r>
            <a:endParaRPr lang="en-US" altLang="zh-CN" sz="2000" dirty="0" smtClean="0"/>
          </a:p>
        </p:txBody>
      </p:sp>
      <p:sp>
        <p:nvSpPr>
          <p:cNvPr id="20485" name="Line 7"/>
          <p:cNvSpPr>
            <a:spLocks noChangeShapeType="1"/>
          </p:cNvSpPr>
          <p:nvPr/>
        </p:nvSpPr>
        <p:spPr bwMode="auto">
          <a:xfrm flipV="1">
            <a:off x="2069103" y="260644"/>
            <a:ext cx="1422778" cy="4284577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86" name="Line 8"/>
          <p:cNvSpPr>
            <a:spLocks noChangeShapeType="1"/>
          </p:cNvSpPr>
          <p:nvPr/>
        </p:nvSpPr>
        <p:spPr bwMode="auto">
          <a:xfrm flipV="1">
            <a:off x="2069102" y="692696"/>
            <a:ext cx="1566794" cy="3852528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380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6000"/>
                    </a14:imgEffect>
                    <a14:imgEffect>
                      <a14:brightnessContrast bright="36000" contrast="-6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43"/>
            <a:ext cx="9144000" cy="6867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629650" y="6397625"/>
            <a:ext cx="514350" cy="46037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zh-CN" sz="2000" dirty="0" smtClean="0">
                <a:hlinkClick r:id="rId4" action="ppaction://hlinksldjump"/>
              </a:rPr>
              <a:t>△</a:t>
            </a:r>
            <a:endParaRPr lang="en-US" altLang="zh-CN" sz="2000" dirty="0" smtClean="0"/>
          </a:p>
        </p:txBody>
      </p:sp>
      <p:pic>
        <p:nvPicPr>
          <p:cNvPr id="2050" name="Picture 2" descr="http://www.youxiwww.cn/news/UploadPic/2010-1/2010171113714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138" y="490030"/>
            <a:ext cx="9195650" cy="5747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4156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6000"/>
                    </a14:imgEffect>
                    <a14:imgEffect>
                      <a14:brightnessContrast bright="36000" contrast="-6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43"/>
            <a:ext cx="9144000" cy="6867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54" name="Picture 5" descr="2d2226ee2aa74a46fcfa3c9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33375"/>
            <a:ext cx="8207375" cy="6130925"/>
          </a:xfrm>
          <a:prstGeom prst="rect">
            <a:avLst/>
          </a:prstGeom>
          <a:noFill/>
          <a:ln w="25400">
            <a:solidFill>
              <a:srgbClr val="000000"/>
            </a:solidFill>
            <a:miter lim="800000"/>
            <a:headEnd/>
            <a:tailEnd/>
          </a:ln>
          <a:effectLst>
            <a:outerShdw blurRad="50800" dist="1143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558213" y="6436718"/>
            <a:ext cx="585787" cy="5334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zh-CN" sz="2000" dirty="0" smtClean="0">
                <a:hlinkClick r:id="rId5" action="ppaction://hlinksldjump"/>
              </a:rPr>
              <a:t>△</a:t>
            </a:r>
            <a:endParaRPr lang="en-US" altLang="zh-CN" sz="2000" dirty="0" smtClean="0"/>
          </a:p>
        </p:txBody>
      </p:sp>
    </p:spTree>
    <p:extLst>
      <p:ext uri="{BB962C8B-B14F-4D97-AF65-F5344CB8AC3E}">
        <p14:creationId xmlns:p14="http://schemas.microsoft.com/office/powerpoint/2010/main" val="1887274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6000"/>
                    </a14:imgEffect>
                    <a14:imgEffect>
                      <a14:brightnessContrast bright="36000" contrast="-6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43"/>
            <a:ext cx="9144000" cy="6867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578" name="Picture 5" descr="618d191bfbc60b0c0ec982b889c6883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276872"/>
            <a:ext cx="7164388" cy="4427537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  <a:effectLst>
            <a:outerShdw blurRad="50800" dist="1143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79" name="Picture 7" descr="2b18d100cc693192e950cdb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76088"/>
            <a:ext cx="4859337" cy="3036888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  <a:effectLst>
            <a:outerShdw blurRad="50800" dist="1143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8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629650" y="6324600"/>
            <a:ext cx="514350" cy="5334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zh-CN" sz="2000" dirty="0" smtClean="0">
                <a:hlinkClick r:id="rId6" action="ppaction://hlinksldjump"/>
              </a:rPr>
              <a:t>△</a:t>
            </a:r>
            <a:endParaRPr lang="en-US" altLang="zh-CN" sz="2000" dirty="0" smtClean="0"/>
          </a:p>
        </p:txBody>
      </p:sp>
    </p:spTree>
    <p:extLst>
      <p:ext uri="{BB962C8B-B14F-4D97-AF65-F5344CB8AC3E}">
        <p14:creationId xmlns:p14="http://schemas.microsoft.com/office/powerpoint/2010/main" val="2731634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6000"/>
                    </a14:imgEffect>
                    <a14:imgEffect>
                      <a14:brightnessContrast bright="36000" contrast="-6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43"/>
            <a:ext cx="9144000" cy="6867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026" name="Picture 2" descr="http://bbsfiles.119g.com/data/attachment/forum/201205/23/084502ry4clhj2uyy62o6y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836712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8604448" y="6488668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hlinkClick r:id="rId5" action="ppaction://hlinksldjump"/>
              </a:rPr>
              <a:t>△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167348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6000"/>
                    </a14:imgEffect>
                    <a14:imgEffect>
                      <a14:brightnessContrast bright="36000" contrast="-6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43"/>
            <a:ext cx="9144000" cy="6867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26" name="Picture 5" descr="5d5971f0d47a4faca40f52a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94" y="0"/>
            <a:ext cx="4630738" cy="6858000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  <a:effectLst>
            <a:outerShdw blurRad="50800" dist="1143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 dirty="0" smtClean="0"/>
              <a:t>一个不可忽视的真相</a:t>
            </a:r>
            <a:endParaRPr lang="zh-CN" altLang="en-US" dirty="0" smtClean="0"/>
          </a:p>
        </p:txBody>
      </p:sp>
      <p:pic>
        <p:nvPicPr>
          <p:cNvPr id="26629" name="Picture 9" descr="204519718078005587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9910" y="2276872"/>
            <a:ext cx="4500562" cy="3000375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  <a:effectLst>
            <a:outerShdw blurRad="50800" dist="1143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8482466" y="6309320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hlinkClick r:id="rId6" action="ppaction://hlinksldjump"/>
              </a:rPr>
              <a:t>△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68071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6000"/>
                    </a14:imgEffect>
                    <a14:imgEffect>
                      <a14:brightnessContrast bright="36000" contrast="-6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43"/>
            <a:ext cx="9144000" cy="6867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2" name="Picture 7" descr="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33375"/>
            <a:ext cx="8604250" cy="6191250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  <a:effectLst>
            <a:outerShdw blurRad="50800" dist="1143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85800"/>
            <a:ext cx="8229600" cy="1143000"/>
          </a:xfrm>
        </p:spPr>
        <p:txBody>
          <a:bodyPr/>
          <a:lstStyle/>
          <a:p>
            <a:pPr eaLnBrk="1" hangingPunct="1"/>
            <a:r>
              <a:rPr lang="zh-CN" altLang="en-US" sz="2000" b="1" dirty="0" smtClean="0">
                <a:solidFill>
                  <a:schemeClr val="bg1"/>
                </a:solidFill>
              </a:rPr>
              <a:t>中国玩具鸭海上漂</a:t>
            </a:r>
            <a:r>
              <a:rPr lang="en-US" altLang="zh-CN" sz="2000" b="1" dirty="0" smtClean="0">
                <a:solidFill>
                  <a:schemeClr val="bg1"/>
                </a:solidFill>
              </a:rPr>
              <a:t>14</a:t>
            </a:r>
            <a:r>
              <a:rPr lang="zh-CN" altLang="en-US" sz="2000" b="1" dirty="0" smtClean="0">
                <a:solidFill>
                  <a:schemeClr val="bg1"/>
                </a:solidFill>
              </a:rPr>
              <a:t>年 引爆全球“淘金热”</a:t>
            </a:r>
            <a:br>
              <a:rPr lang="zh-CN" altLang="en-US" sz="2000" b="1" dirty="0" smtClean="0">
                <a:solidFill>
                  <a:schemeClr val="bg1"/>
                </a:solidFill>
              </a:rPr>
            </a:br>
            <a:r>
              <a:rPr lang="en-US" altLang="zh-CN" sz="2000" b="1" dirty="0" smtClean="0">
                <a:solidFill>
                  <a:schemeClr val="bg1"/>
                </a:solidFill>
              </a:rPr>
              <a:t>2006-7-24 </a:t>
            </a:r>
            <a:r>
              <a:rPr lang="zh-CN" altLang="en-US" sz="2000" b="1" dirty="0" smtClean="0">
                <a:solidFill>
                  <a:schemeClr val="bg1"/>
                </a:solidFill>
              </a:rPr>
              <a:t>　　　新京报　</a:t>
            </a:r>
          </a:p>
        </p:txBody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2333625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zh-CN" altLang="en-US" sz="2000" dirty="0" smtClean="0">
                <a:solidFill>
                  <a:schemeClr val="bg1"/>
                </a:solidFill>
              </a:rPr>
              <a:t>        据英国媒体报道，</a:t>
            </a:r>
            <a:r>
              <a:rPr lang="en-US" altLang="zh-CN" sz="2000" dirty="0" smtClean="0">
                <a:solidFill>
                  <a:schemeClr val="bg1"/>
                </a:solidFill>
              </a:rPr>
              <a:t>1992</a:t>
            </a:r>
            <a:r>
              <a:rPr lang="zh-CN" altLang="en-US" sz="2000" dirty="0" smtClean="0">
                <a:solidFill>
                  <a:schemeClr val="bg1"/>
                </a:solidFill>
              </a:rPr>
              <a:t>年，一艘从中国出发去往美国华盛顿州的货船在太平洋上遭遇强烈风暴，船上一个装满</a:t>
            </a:r>
            <a:r>
              <a:rPr lang="en-US" altLang="zh-CN" sz="2000" dirty="0" smtClean="0">
                <a:solidFill>
                  <a:schemeClr val="bg1"/>
                </a:solidFill>
              </a:rPr>
              <a:t>2.9</a:t>
            </a:r>
            <a:r>
              <a:rPr lang="zh-CN" altLang="en-US" sz="2000" dirty="0" smtClean="0">
                <a:solidFill>
                  <a:schemeClr val="bg1"/>
                </a:solidFill>
              </a:rPr>
              <a:t>万只黄色塑料玩具鸭的集装箱坠入大海。其中一批</a:t>
            </a:r>
            <a:r>
              <a:rPr lang="en-US" altLang="zh-CN" sz="2000" dirty="0" smtClean="0">
                <a:solidFill>
                  <a:schemeClr val="bg1"/>
                </a:solidFill>
              </a:rPr>
              <a:t>1.9</a:t>
            </a:r>
            <a:r>
              <a:rPr lang="zh-CN" altLang="en-US" sz="2000" dirty="0" smtClean="0">
                <a:solidFill>
                  <a:schemeClr val="bg1"/>
                </a:solidFill>
              </a:rPr>
              <a:t>万只漂到印尼、澳大利亚、南美洲和夏威夷等地洋面；另一批大约</a:t>
            </a:r>
            <a:r>
              <a:rPr lang="en-US" altLang="zh-CN" sz="2000" dirty="0" smtClean="0">
                <a:solidFill>
                  <a:schemeClr val="bg1"/>
                </a:solidFill>
              </a:rPr>
              <a:t>10000</a:t>
            </a:r>
            <a:r>
              <a:rPr lang="zh-CN" altLang="en-US" sz="2000" dirty="0" smtClean="0">
                <a:solidFill>
                  <a:schemeClr val="bg1"/>
                </a:solidFill>
              </a:rPr>
              <a:t>只鸭子被甩出了洋流，向北极漂去，在海洋上漂流</a:t>
            </a:r>
            <a:r>
              <a:rPr lang="en-US" altLang="zh-CN" sz="2000" dirty="0" smtClean="0">
                <a:solidFill>
                  <a:schemeClr val="bg1"/>
                </a:solidFill>
              </a:rPr>
              <a:t>14</a:t>
            </a:r>
            <a:r>
              <a:rPr lang="zh-CN" altLang="en-US" sz="2000" dirty="0" smtClean="0">
                <a:solidFill>
                  <a:schemeClr val="bg1"/>
                </a:solidFill>
              </a:rPr>
              <a:t>年、</a:t>
            </a:r>
            <a:r>
              <a:rPr lang="en-US" altLang="zh-CN" sz="2000" dirty="0" smtClean="0">
                <a:solidFill>
                  <a:schemeClr val="bg1"/>
                </a:solidFill>
              </a:rPr>
              <a:t>2.2</a:t>
            </a:r>
            <a:r>
              <a:rPr lang="zh-CN" altLang="en-US" sz="2000" dirty="0" smtClean="0">
                <a:solidFill>
                  <a:schemeClr val="bg1"/>
                </a:solidFill>
              </a:rPr>
              <a:t>万英里之后，即将于明年抵达英国海岸。据悉，这批鸭子在全球引爆了一嘲淘金热“，在收藏家手中，每只鸭子的价格已被爆炒至</a:t>
            </a:r>
            <a:r>
              <a:rPr lang="en-US" altLang="zh-CN" sz="2000" dirty="0" smtClean="0">
                <a:solidFill>
                  <a:schemeClr val="bg1"/>
                </a:solidFill>
              </a:rPr>
              <a:t>1000</a:t>
            </a:r>
            <a:r>
              <a:rPr lang="zh-CN" altLang="en-US" sz="2000" dirty="0" smtClean="0">
                <a:solidFill>
                  <a:schemeClr val="bg1"/>
                </a:solidFill>
              </a:rPr>
              <a:t>英镑。</a:t>
            </a:r>
            <a:r>
              <a:rPr lang="zh-CN" altLang="en-US" sz="1400" dirty="0" smtClean="0">
                <a:solidFill>
                  <a:schemeClr val="bg1"/>
                </a:solidFill>
                <a:hlinkClick r:id="rId5" action="ppaction://hlinksldjump"/>
              </a:rPr>
              <a:t>△</a:t>
            </a:r>
            <a:r>
              <a:rPr lang="zh-CN" altLang="en-US" sz="2000" dirty="0" smtClean="0">
                <a:solidFill>
                  <a:schemeClr val="bg1"/>
                </a:solidFill>
                <a:hlinkClick r:id="rId5" action="ppaction://hlinksldjump"/>
              </a:rPr>
              <a:t> </a:t>
            </a:r>
            <a:endParaRPr lang="zh-CN" altLang="en-US" sz="20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8698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6000"/>
                    </a14:imgEffect>
                    <a14:imgEffect>
                      <a14:brightnessContrast bright="36000" contrast="-6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43"/>
            <a:ext cx="9144000" cy="6867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2" name="Picture 5" descr="照片 19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348880"/>
            <a:ext cx="5732463" cy="4300537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  <a:effectLst>
            <a:outerShdw blurRad="50800" dist="1143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3" name="Picture 6" descr="照片 03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34057"/>
            <a:ext cx="4643437" cy="3482975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  <a:effectLst>
            <a:outerShdw blurRad="50800" dist="1143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8511907" y="6280085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hlinkClick r:id="rId6" action="ppaction://hlinksldjump"/>
              </a:rPr>
              <a:t>△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443193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活力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458</TotalTime>
  <Words>808</Words>
  <Application>Microsoft Office PowerPoint</Application>
  <PresentationFormat>全屏显示(4:3)</PresentationFormat>
  <Paragraphs>90</Paragraphs>
  <Slides>25</Slides>
  <Notes>6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26" baseType="lpstr">
      <vt:lpstr>Office 主题​​</vt:lpstr>
      <vt:lpstr>PowerPoint 演示文稿</vt:lpstr>
      <vt:lpstr>山    励 我   ——趣谈艺术作品的地理背景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         出塞  （唐  王之焕）   黄河远上白云间， 一片孤城万仞山    羌笛何须怨杨柳， 春风不度玉门关。 </vt:lpstr>
      <vt:lpstr>冬季风的特点： 盛行偏北风 低温干燥 风力强劲</vt:lpstr>
      <vt:lpstr> 小        至  （唐）杜甫  </vt:lpstr>
      <vt:lpstr>PowerPoint 演示文稿</vt:lpstr>
      <vt:lpstr>虞美人·枕上 毛泽东 </vt:lpstr>
      <vt:lpstr>PowerPoint 演示文稿</vt:lpstr>
      <vt:lpstr>《射雕英雄传》之第七回  比武招亲</vt:lpstr>
      <vt:lpstr>PowerPoint 演示文稿</vt:lpstr>
      <vt:lpstr>△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中国玩具鸭海上漂14年 引爆全球“淘金热” 2006-7-24 　　　新京报　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映日荷花别样 红 ——趣谈艺术作品的地理背</dc:title>
  <dc:creator>yingqing</dc:creator>
  <cp:lastModifiedBy>yingqing</cp:lastModifiedBy>
  <cp:revision>52</cp:revision>
  <dcterms:created xsi:type="dcterms:W3CDTF">2012-06-08T00:36:14Z</dcterms:created>
  <dcterms:modified xsi:type="dcterms:W3CDTF">2012-07-29T09:07:27Z</dcterms:modified>
</cp:coreProperties>
</file>